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10.bin" ContentType="application/vnd.openxmlformats-officedocument.oleObject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61" r:id="rId1"/>
  </p:sldMasterIdLst>
  <p:notesMasterIdLst>
    <p:notesMasterId r:id="rId32"/>
  </p:notesMasterIdLst>
  <p:handoutMasterIdLst>
    <p:handoutMasterId r:id="rId33"/>
  </p:handoutMasterIdLst>
  <p:sldIdLst>
    <p:sldId id="513" r:id="rId2"/>
    <p:sldId id="514" r:id="rId3"/>
    <p:sldId id="599" r:id="rId4"/>
    <p:sldId id="644" r:id="rId5"/>
    <p:sldId id="598" r:id="rId6"/>
    <p:sldId id="697" r:id="rId7"/>
    <p:sldId id="711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537" r:id="rId16"/>
    <p:sldId id="639" r:id="rId17"/>
    <p:sldId id="710" r:id="rId18"/>
    <p:sldId id="538" r:id="rId19"/>
    <p:sldId id="541" r:id="rId20"/>
    <p:sldId id="709" r:id="rId21"/>
    <p:sldId id="548" r:id="rId22"/>
    <p:sldId id="707" r:id="rId23"/>
    <p:sldId id="552" r:id="rId24"/>
    <p:sldId id="553" r:id="rId25"/>
    <p:sldId id="554" r:id="rId26"/>
    <p:sldId id="708" r:id="rId27"/>
    <p:sldId id="557" r:id="rId28"/>
    <p:sldId id="606" r:id="rId29"/>
    <p:sldId id="705" r:id="rId30"/>
    <p:sldId id="439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0427"/>
    <a:srgbClr val="D23A2E"/>
    <a:srgbClr val="FF9900"/>
    <a:srgbClr val="CC99FF"/>
    <a:srgbClr val="0691DE"/>
    <a:srgbClr val="B2B2B2"/>
    <a:srgbClr val="666699"/>
    <a:srgbClr val="AC42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67" autoAdjust="0"/>
    <p:restoredTop sz="91653" autoAdjust="0"/>
  </p:normalViewPr>
  <p:slideViewPr>
    <p:cSldViewPr>
      <p:cViewPr>
        <p:scale>
          <a:sx n="100" d="100"/>
          <a:sy n="100" d="100"/>
        </p:scale>
        <p:origin x="-48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LU,%20SVD,%20Cholesky\data_PRESENTATION_WO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LU,%20SVD,%20Cholesky\data_PRESENTATION_WOR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WCNC%202009\wcnc_Area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WCNC%202009\wcnc_Area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%20Work\SASP%202008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lineChart>
        <c:grouping val="standard"/>
        <c:ser>
          <c:idx val="0"/>
          <c:order val="0"/>
          <c:tx>
            <c:v>QR Decomposition (16bit)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Implementation'!$K$75:$Q$75</c:f>
              <c:numCache>
                <c:formatCode>General</c:formatCode>
                <c:ptCount val="7"/>
                <c:pt idx="0">
                  <c:v>109.0</c:v>
                </c:pt>
                <c:pt idx="1">
                  <c:v>240.0</c:v>
                </c:pt>
                <c:pt idx="2">
                  <c:v>438.0</c:v>
                </c:pt>
                <c:pt idx="3">
                  <c:v>715.0</c:v>
                </c:pt>
                <c:pt idx="4">
                  <c:v>1083.0</c:v>
                </c:pt>
                <c:pt idx="5">
                  <c:v>1554.0</c:v>
                </c:pt>
                <c:pt idx="6">
                  <c:v>2140.0</c:v>
                </c:pt>
              </c:numCache>
            </c:numRef>
          </c:val>
        </c:ser>
        <c:ser>
          <c:idx val="3"/>
          <c:order val="1"/>
          <c:tx>
            <c:v>LU Decomposition (16bit)</c:v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diamond"/>
            <c:size val="10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Implementation'!$J$6:$P$6</c:f>
              <c:numCache>
                <c:formatCode>General</c:formatCode>
                <c:ptCount val="7"/>
                <c:pt idx="0">
                  <c:v>18.0</c:v>
                </c:pt>
                <c:pt idx="1">
                  <c:v>58.0</c:v>
                </c:pt>
                <c:pt idx="2">
                  <c:v>124.0</c:v>
                </c:pt>
                <c:pt idx="3">
                  <c:v>220.0</c:v>
                </c:pt>
                <c:pt idx="4">
                  <c:v>350.0</c:v>
                </c:pt>
                <c:pt idx="5">
                  <c:v>518.0</c:v>
                </c:pt>
                <c:pt idx="6">
                  <c:v>728.0</c:v>
                </c:pt>
              </c:numCache>
            </c:numRef>
          </c:val>
        </c:ser>
        <c:ser>
          <c:idx val="6"/>
          <c:order val="2"/>
          <c:tx>
            <c:v>Cholesky Decomposition(16bit)</c:v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Implementation'!$J$40:$P$40</c:f>
              <c:numCache>
                <c:formatCode>General</c:formatCode>
                <c:ptCount val="7"/>
                <c:pt idx="0">
                  <c:v>52.0</c:v>
                </c:pt>
                <c:pt idx="1">
                  <c:v>106.0</c:v>
                </c:pt>
                <c:pt idx="2">
                  <c:v>180.0</c:v>
                </c:pt>
                <c:pt idx="3">
                  <c:v>275.0</c:v>
                </c:pt>
                <c:pt idx="4">
                  <c:v>392.0</c:v>
                </c:pt>
                <c:pt idx="5">
                  <c:v>532.0</c:v>
                </c:pt>
                <c:pt idx="6">
                  <c:v>696.0</c:v>
                </c:pt>
              </c:numCache>
            </c:numRef>
          </c:val>
        </c:ser>
        <c:ser>
          <c:idx val="1"/>
          <c:order val="3"/>
          <c:tx>
            <c:v>QR decomposition (32bit)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Implementation'!$T$75:$Z$75</c:f>
              <c:numCache>
                <c:formatCode>General</c:formatCode>
                <c:ptCount val="7"/>
                <c:pt idx="0">
                  <c:v>205.0</c:v>
                </c:pt>
                <c:pt idx="1">
                  <c:v>432.0</c:v>
                </c:pt>
                <c:pt idx="2">
                  <c:v>758.0</c:v>
                </c:pt>
                <c:pt idx="3">
                  <c:v>1195.0</c:v>
                </c:pt>
                <c:pt idx="4">
                  <c:v>1755.0</c:v>
                </c:pt>
                <c:pt idx="5">
                  <c:v>2450.0</c:v>
                </c:pt>
                <c:pt idx="6">
                  <c:v>3292.0</c:v>
                </c:pt>
              </c:numCache>
            </c:numRef>
          </c:val>
        </c:ser>
        <c:ser>
          <c:idx val="4"/>
          <c:order val="4"/>
          <c:tx>
            <c:v>LU Decomposition (32bit)</c:v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diamond"/>
            <c:size val="10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Implementation'!$R$6:$X$6</c:f>
              <c:numCache>
                <c:formatCode>General</c:formatCode>
                <c:ptCount val="7"/>
                <c:pt idx="0">
                  <c:v>34.0</c:v>
                </c:pt>
                <c:pt idx="1">
                  <c:v>106.0</c:v>
                </c:pt>
                <c:pt idx="2">
                  <c:v>220.0</c:v>
                </c:pt>
                <c:pt idx="3">
                  <c:v>380.0</c:v>
                </c:pt>
                <c:pt idx="4">
                  <c:v>590.0</c:v>
                </c:pt>
                <c:pt idx="5">
                  <c:v>854.0</c:v>
                </c:pt>
                <c:pt idx="6">
                  <c:v>1176.0</c:v>
                </c:pt>
              </c:numCache>
            </c:numRef>
          </c:val>
        </c:ser>
        <c:ser>
          <c:idx val="7"/>
          <c:order val="5"/>
          <c:tx>
            <c:v>Cholesky Decomposition(32bit)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Implementation'!$R$40:$X$40</c:f>
              <c:numCache>
                <c:formatCode>General</c:formatCode>
                <c:ptCount val="7"/>
                <c:pt idx="0">
                  <c:v>100.0</c:v>
                </c:pt>
                <c:pt idx="1">
                  <c:v>202.0</c:v>
                </c:pt>
                <c:pt idx="2">
                  <c:v>340.0</c:v>
                </c:pt>
                <c:pt idx="3">
                  <c:v>515.0</c:v>
                </c:pt>
                <c:pt idx="4">
                  <c:v>728.0</c:v>
                </c:pt>
                <c:pt idx="5">
                  <c:v>980.0</c:v>
                </c:pt>
                <c:pt idx="6">
                  <c:v>1272.0</c:v>
                </c:pt>
              </c:numCache>
            </c:numRef>
          </c:val>
        </c:ser>
        <c:ser>
          <c:idx val="2"/>
          <c:order val="6"/>
          <c:tx>
            <c:v>QR decomposition (64bit)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Implementation'!$AC$75:$AI$75</c:f>
              <c:numCache>
                <c:formatCode>General</c:formatCode>
                <c:ptCount val="7"/>
                <c:pt idx="0">
                  <c:v>397.0</c:v>
                </c:pt>
                <c:pt idx="1">
                  <c:v>816.0</c:v>
                </c:pt>
                <c:pt idx="2">
                  <c:v>1398.0</c:v>
                </c:pt>
                <c:pt idx="3">
                  <c:v>2155.0</c:v>
                </c:pt>
                <c:pt idx="4">
                  <c:v>3099.0</c:v>
                </c:pt>
                <c:pt idx="5">
                  <c:v>4242.0</c:v>
                </c:pt>
                <c:pt idx="6">
                  <c:v>5596.0</c:v>
                </c:pt>
              </c:numCache>
            </c:numRef>
          </c:val>
        </c:ser>
        <c:ser>
          <c:idx val="5"/>
          <c:order val="7"/>
          <c:tx>
            <c:v>LU Decomposition (64bit)</c:v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Implementation'!$Z$6:$AF$6</c:f>
              <c:numCache>
                <c:formatCode>General</c:formatCode>
                <c:ptCount val="7"/>
                <c:pt idx="0">
                  <c:v>66.0</c:v>
                </c:pt>
                <c:pt idx="1">
                  <c:v>202.0</c:v>
                </c:pt>
                <c:pt idx="2">
                  <c:v>412.0</c:v>
                </c:pt>
                <c:pt idx="3">
                  <c:v>700.0</c:v>
                </c:pt>
                <c:pt idx="4">
                  <c:v>1070.0</c:v>
                </c:pt>
                <c:pt idx="5">
                  <c:v>1526.0</c:v>
                </c:pt>
                <c:pt idx="6">
                  <c:v>2072.0</c:v>
                </c:pt>
              </c:numCache>
            </c:numRef>
          </c:val>
        </c:ser>
        <c:ser>
          <c:idx val="8"/>
          <c:order val="8"/>
          <c:tx>
            <c:v>Cholesky Decomposition(64bit)</c:v>
          </c:tx>
          <c:spPr>
            <a:ln>
              <a:solidFill>
                <a:srgbClr val="0070C0"/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'Serial Implementation'!$Z$40:$AF$40</c:f>
              <c:numCache>
                <c:formatCode>General</c:formatCode>
                <c:ptCount val="7"/>
                <c:pt idx="0">
                  <c:v>196.0</c:v>
                </c:pt>
                <c:pt idx="1">
                  <c:v>394.0</c:v>
                </c:pt>
                <c:pt idx="2">
                  <c:v>660.0</c:v>
                </c:pt>
                <c:pt idx="3">
                  <c:v>995.0</c:v>
                </c:pt>
                <c:pt idx="4">
                  <c:v>1400.0</c:v>
                </c:pt>
                <c:pt idx="5">
                  <c:v>1876.0</c:v>
                </c:pt>
                <c:pt idx="6">
                  <c:v>2424.0</c:v>
                </c:pt>
              </c:numCache>
            </c:numRef>
          </c:val>
        </c:ser>
        <c:marker val="1"/>
        <c:axId val="471785752"/>
        <c:axId val="471792504"/>
      </c:lineChart>
      <c:catAx>
        <c:axId val="471785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Matrix Size</a:t>
                </a:r>
              </a:p>
            </c:rich>
          </c:tx>
          <c:layout/>
        </c:title>
        <c:tickLblPos val="nextTo"/>
        <c:crossAx val="471792504"/>
        <c:crosses val="autoZero"/>
        <c:auto val="1"/>
        <c:lblAlgn val="ctr"/>
        <c:lblOffset val="100"/>
      </c:catAx>
      <c:valAx>
        <c:axId val="471792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# of Clock Cycles (sequential)</a:t>
                </a:r>
              </a:p>
            </c:rich>
          </c:tx>
          <c:layout/>
        </c:title>
        <c:numFmt formatCode="General" sourceLinked="1"/>
        <c:tickLblPos val="nextTo"/>
        <c:crossAx val="47178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900535096003"/>
          <c:y val="0.036364565270198"/>
          <c:w val="0.409116678596994"/>
          <c:h val="0.456682722232475"/>
        </c:manualLayout>
      </c:layout>
      <c:overlay val="1"/>
    </c:legend>
    <c:plotVisOnly val="1"/>
  </c:chart>
  <c:spPr>
    <a:noFill/>
    <a:ln>
      <a:noFill/>
    </a:ln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lineChart>
        <c:grouping val="standard"/>
        <c:ser>
          <c:idx val="0"/>
          <c:order val="0"/>
          <c:tx>
            <c:v>QR Decomposition (16bit)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Implementation'!$K$67:$Q$67</c:f>
              <c:numCache>
                <c:formatCode>General</c:formatCode>
                <c:ptCount val="7"/>
                <c:pt idx="0">
                  <c:v>72.0</c:v>
                </c:pt>
                <c:pt idx="1">
                  <c:v>120.0</c:v>
                </c:pt>
                <c:pt idx="2">
                  <c:v>170.0</c:v>
                </c:pt>
                <c:pt idx="3">
                  <c:v>240.0</c:v>
                </c:pt>
                <c:pt idx="4">
                  <c:v>306.0</c:v>
                </c:pt>
                <c:pt idx="5">
                  <c:v>378.0</c:v>
                </c:pt>
                <c:pt idx="6">
                  <c:v>456.0</c:v>
                </c:pt>
              </c:numCache>
            </c:numRef>
          </c:val>
        </c:ser>
        <c:ser>
          <c:idx val="3"/>
          <c:order val="1"/>
          <c:tx>
            <c:v>LU Decomposition (16bit)</c:v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diamond"/>
            <c:size val="10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Implementation'!$J$6:$P$6</c:f>
              <c:numCache>
                <c:formatCode>General</c:formatCode>
                <c:ptCount val="7"/>
                <c:pt idx="0">
                  <c:v>18.0</c:v>
                </c:pt>
                <c:pt idx="1">
                  <c:v>40.0</c:v>
                </c:pt>
                <c:pt idx="2">
                  <c:v>66.0</c:v>
                </c:pt>
                <c:pt idx="3">
                  <c:v>96.0</c:v>
                </c:pt>
                <c:pt idx="4">
                  <c:v>130.0</c:v>
                </c:pt>
                <c:pt idx="5">
                  <c:v>168.0</c:v>
                </c:pt>
                <c:pt idx="6">
                  <c:v>210.0</c:v>
                </c:pt>
              </c:numCache>
            </c:numRef>
          </c:val>
        </c:ser>
        <c:ser>
          <c:idx val="6"/>
          <c:order val="2"/>
          <c:tx>
            <c:v>cholesky Decomposition (16bit)</c:v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Implementation'!$K$34:$Q$34</c:f>
              <c:numCache>
                <c:formatCode>General</c:formatCode>
                <c:ptCount val="7"/>
                <c:pt idx="0">
                  <c:v>50.0</c:v>
                </c:pt>
                <c:pt idx="1">
                  <c:v>86.0</c:v>
                </c:pt>
                <c:pt idx="2">
                  <c:v>124.0</c:v>
                </c:pt>
                <c:pt idx="3">
                  <c:v>164.0</c:v>
                </c:pt>
                <c:pt idx="4">
                  <c:v>206.0</c:v>
                </c:pt>
                <c:pt idx="5">
                  <c:v>250.0</c:v>
                </c:pt>
                <c:pt idx="6">
                  <c:v>296.0</c:v>
                </c:pt>
              </c:numCache>
            </c:numRef>
          </c:val>
        </c:ser>
        <c:ser>
          <c:idx val="1"/>
          <c:order val="3"/>
          <c:tx>
            <c:v>QR Decomposition (32bit)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Implementation'!$K$70:$Q$70</c:f>
              <c:numCache>
                <c:formatCode>General</c:formatCode>
                <c:ptCount val="7"/>
                <c:pt idx="0">
                  <c:v>136.0</c:v>
                </c:pt>
                <c:pt idx="1">
                  <c:v>216.0</c:v>
                </c:pt>
                <c:pt idx="2">
                  <c:v>298.0</c:v>
                </c:pt>
                <c:pt idx="3">
                  <c:v>400.0</c:v>
                </c:pt>
                <c:pt idx="4">
                  <c:v>498.0</c:v>
                </c:pt>
                <c:pt idx="5">
                  <c:v>602.0</c:v>
                </c:pt>
                <c:pt idx="6">
                  <c:v>712.0</c:v>
                </c:pt>
              </c:numCache>
            </c:numRef>
          </c:val>
        </c:ser>
        <c:ser>
          <c:idx val="4"/>
          <c:order val="4"/>
          <c:tx>
            <c:v>LU Decomposition (32bit)</c:v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diamond"/>
            <c:size val="10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Implementation'!$R$6:$X$6</c:f>
              <c:numCache>
                <c:formatCode>General</c:formatCode>
                <c:ptCount val="7"/>
                <c:pt idx="0">
                  <c:v>34.0</c:v>
                </c:pt>
                <c:pt idx="1">
                  <c:v>72.0</c:v>
                </c:pt>
                <c:pt idx="2">
                  <c:v>114.0</c:v>
                </c:pt>
                <c:pt idx="3">
                  <c:v>160.0</c:v>
                </c:pt>
                <c:pt idx="4">
                  <c:v>210.0</c:v>
                </c:pt>
                <c:pt idx="5">
                  <c:v>264.0</c:v>
                </c:pt>
                <c:pt idx="6">
                  <c:v>322.0</c:v>
                </c:pt>
              </c:numCache>
            </c:numRef>
          </c:val>
        </c:ser>
        <c:ser>
          <c:idx val="7"/>
          <c:order val="5"/>
          <c:tx>
            <c:v>Cholesky Decomposition (32bit)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Implementation'!$S$34:$Y$34</c:f>
              <c:numCache>
                <c:formatCode>General</c:formatCode>
                <c:ptCount val="7"/>
                <c:pt idx="0">
                  <c:v>98.0</c:v>
                </c:pt>
                <c:pt idx="1">
                  <c:v>166.0</c:v>
                </c:pt>
                <c:pt idx="2">
                  <c:v>236.0</c:v>
                </c:pt>
                <c:pt idx="3">
                  <c:v>308.0</c:v>
                </c:pt>
                <c:pt idx="4">
                  <c:v>382.0</c:v>
                </c:pt>
                <c:pt idx="5">
                  <c:v>458.0</c:v>
                </c:pt>
                <c:pt idx="6">
                  <c:v>536.0</c:v>
                </c:pt>
              </c:numCache>
            </c:numRef>
          </c:val>
        </c:ser>
        <c:ser>
          <c:idx val="2"/>
          <c:order val="6"/>
          <c:tx>
            <c:v>QR Decomposition (64bit)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Implementation'!$K$73:$Q$73</c:f>
              <c:numCache>
                <c:formatCode>General</c:formatCode>
                <c:ptCount val="7"/>
                <c:pt idx="0">
                  <c:v>264.0</c:v>
                </c:pt>
                <c:pt idx="1">
                  <c:v>408.0</c:v>
                </c:pt>
                <c:pt idx="2">
                  <c:v>554.0</c:v>
                </c:pt>
                <c:pt idx="3">
                  <c:v>720.0</c:v>
                </c:pt>
                <c:pt idx="4">
                  <c:v>882.0</c:v>
                </c:pt>
                <c:pt idx="5">
                  <c:v>1050.0</c:v>
                </c:pt>
                <c:pt idx="6">
                  <c:v>1224.0</c:v>
                </c:pt>
              </c:numCache>
            </c:numRef>
          </c:val>
        </c:ser>
        <c:ser>
          <c:idx val="5"/>
          <c:order val="7"/>
          <c:tx>
            <c:v>LU Decomposition (64bit)</c:v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Implementation'!$Z$6:$AF$6</c:f>
              <c:numCache>
                <c:formatCode>General</c:formatCode>
                <c:ptCount val="7"/>
                <c:pt idx="0">
                  <c:v>66.0</c:v>
                </c:pt>
                <c:pt idx="1">
                  <c:v>136.0</c:v>
                </c:pt>
                <c:pt idx="2">
                  <c:v>210.0</c:v>
                </c:pt>
                <c:pt idx="3">
                  <c:v>288.0</c:v>
                </c:pt>
                <c:pt idx="4">
                  <c:v>370.0</c:v>
                </c:pt>
                <c:pt idx="5">
                  <c:v>456.0</c:v>
                </c:pt>
                <c:pt idx="6">
                  <c:v>546.0</c:v>
                </c:pt>
              </c:numCache>
            </c:numRef>
          </c:val>
        </c:ser>
        <c:ser>
          <c:idx val="8"/>
          <c:order val="8"/>
          <c:tx>
            <c:v>Cholesky Decomposition (64bit)</c:v>
          </c:tx>
          <c:spPr>
            <a:ln>
              <a:solidFill>
                <a:srgbClr val="0070C0"/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'Total Number of Operations '!$T$34:$Z$34</c:f>
              <c:strCache>
                <c:ptCount val="7"/>
                <c:pt idx="0">
                  <c:v>2×2</c:v>
                </c:pt>
                <c:pt idx="1">
                  <c:v>3×3</c:v>
                </c:pt>
                <c:pt idx="2">
                  <c:v>4×4</c:v>
                </c:pt>
                <c:pt idx="3">
                  <c:v>5×5</c:v>
                </c:pt>
                <c:pt idx="4">
                  <c:v>6×6</c:v>
                </c:pt>
                <c:pt idx="5">
                  <c:v>7×7</c:v>
                </c:pt>
                <c:pt idx="6">
                  <c:v>8×8</c:v>
                </c:pt>
              </c:strCache>
            </c:strRef>
          </c:cat>
          <c:val>
            <c:numRef>
              <c:f>'Parallel Implementation'!$AA$34:$AG$34</c:f>
              <c:numCache>
                <c:formatCode>General</c:formatCode>
                <c:ptCount val="7"/>
                <c:pt idx="0">
                  <c:v>194.0</c:v>
                </c:pt>
                <c:pt idx="1">
                  <c:v>326.0</c:v>
                </c:pt>
                <c:pt idx="2">
                  <c:v>460.0</c:v>
                </c:pt>
                <c:pt idx="3">
                  <c:v>596.0</c:v>
                </c:pt>
                <c:pt idx="4">
                  <c:v>734.0</c:v>
                </c:pt>
                <c:pt idx="5">
                  <c:v>874.0</c:v>
                </c:pt>
                <c:pt idx="6">
                  <c:v>1016.0</c:v>
                </c:pt>
              </c:numCache>
            </c:numRef>
          </c:val>
        </c:ser>
        <c:marker val="1"/>
        <c:axId val="486620840"/>
        <c:axId val="486627592"/>
      </c:lineChart>
      <c:catAx>
        <c:axId val="486620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Matrix Size</a:t>
                </a:r>
              </a:p>
            </c:rich>
          </c:tx>
          <c:layout/>
        </c:title>
        <c:tickLblPos val="nextTo"/>
        <c:crossAx val="486627592"/>
        <c:crosses val="autoZero"/>
        <c:auto val="1"/>
        <c:lblAlgn val="ctr"/>
        <c:lblOffset val="100"/>
      </c:catAx>
      <c:valAx>
        <c:axId val="486627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Clock Cycles (parallel)</a:t>
                </a:r>
              </a:p>
            </c:rich>
          </c:tx>
          <c:layout/>
        </c:title>
        <c:numFmt formatCode="General" sourceLinked="1"/>
        <c:tickLblPos val="nextTo"/>
        <c:crossAx val="486620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044494583535"/>
          <c:y val="0.0414055821580528"/>
          <c:w val="0.383458603374737"/>
          <c:h val="0.423338136337394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Sheet1!$D$233</c:f>
              <c:strCache>
                <c:ptCount val="1"/>
                <c:pt idx="0">
                  <c:v>General Purpose Architecture (Mode 1)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Sheet1!$D$231:$G$231</c:f>
              <c:numCache>
                <c:formatCode>General</c:formatCode>
                <c:ptCount val="4"/>
                <c:pt idx="0">
                  <c:v>11644.0</c:v>
                </c:pt>
                <c:pt idx="1">
                  <c:v>1966.0</c:v>
                </c:pt>
                <c:pt idx="2">
                  <c:v>709.0</c:v>
                </c:pt>
                <c:pt idx="3">
                  <c:v>1601.0</c:v>
                </c:pt>
              </c:numCache>
            </c:numRef>
          </c:val>
        </c:ser>
        <c:dLbls>
          <c:showVal val="1"/>
        </c:dLbls>
        <c:gapWidth val="60"/>
        <c:overlap val="100"/>
        <c:axId val="486699432"/>
        <c:axId val="486702424"/>
      </c:barChart>
      <c:catAx>
        <c:axId val="486699432"/>
        <c:scaling>
          <c:orientation val="minMax"/>
        </c:scaling>
        <c:delete val="1"/>
        <c:axPos val="b"/>
        <c:tickLblPos val="nextTo"/>
        <c:crossAx val="486702424"/>
        <c:crosses val="autoZero"/>
        <c:auto val="1"/>
        <c:lblAlgn val="ctr"/>
        <c:lblOffset val="100"/>
      </c:catAx>
      <c:valAx>
        <c:axId val="486702424"/>
        <c:scaling>
          <c:orientation val="minMax"/>
        </c:scaling>
        <c:axPos val="l"/>
        <c:majorGridlines>
          <c:spPr>
            <a:ln w="3175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Slices</a:t>
                </a:r>
              </a:p>
            </c:rich>
          </c:tx>
          <c:layout/>
        </c:title>
        <c:numFmt formatCode="#,##0" sourceLinked="0"/>
        <c:tickLblPos val="nextTo"/>
        <c:spPr>
          <a:ln w="31750">
            <a:solidFill>
              <a:schemeClr val="tx1"/>
            </a:solidFill>
          </a:ln>
        </c:spPr>
        <c:crossAx val="486699432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v>All</c:v>
          </c:tx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Sheet1!$K$201:$P$201</c:f>
              <c:numCache>
                <c:formatCode>General</c:formatCode>
                <c:ptCount val="6"/>
                <c:pt idx="0">
                  <c:v>0.45045045045045</c:v>
                </c:pt>
                <c:pt idx="1">
                  <c:v>0.520992887405102</c:v>
                </c:pt>
                <c:pt idx="2">
                  <c:v>1.056338028169014</c:v>
                </c:pt>
                <c:pt idx="3">
                  <c:v>1.777897884657096</c:v>
                </c:pt>
                <c:pt idx="4">
                  <c:v>0.815217391304348</c:v>
                </c:pt>
                <c:pt idx="5">
                  <c:v>0.925857343900451</c:v>
                </c:pt>
              </c:numCache>
            </c:numRef>
          </c:val>
        </c:ser>
        <c:axId val="486774968"/>
        <c:axId val="486778104"/>
      </c:barChart>
      <c:catAx>
        <c:axId val="486774968"/>
        <c:scaling>
          <c:orientation val="minMax"/>
        </c:scaling>
        <c:delete val="1"/>
        <c:axPos val="b"/>
        <c:tickLblPos val="nextTo"/>
        <c:crossAx val="486778104"/>
        <c:crosses val="autoZero"/>
        <c:auto val="1"/>
        <c:lblAlgn val="ctr"/>
        <c:lblOffset val="100"/>
      </c:catAx>
      <c:valAx>
        <c:axId val="486778104"/>
        <c:scaling>
          <c:orientation val="minMax"/>
        </c:scaling>
        <c:axPos val="l"/>
        <c:majorGridlines>
          <c:spPr>
            <a:ln w="3175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</a:t>
                </a:r>
              </a:p>
            </c:rich>
          </c:tx>
          <c:layout/>
        </c:title>
        <c:numFmt formatCode="#,##0.00" sourceLinked="0"/>
        <c:tickLblPos val="nextTo"/>
        <c:spPr>
          <a:ln w="31750">
            <a:solidFill>
              <a:schemeClr val="tx1"/>
            </a:solidFill>
          </a:ln>
        </c:spPr>
        <c:crossAx val="486774968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plotArea>
      <c:layout/>
      <c:lineChart>
        <c:grouping val="standard"/>
        <c:ser>
          <c:idx val="1"/>
          <c:order val="2"/>
          <c:tx>
            <c:v>Slices (Mode 1)</c:v>
          </c:tx>
          <c:spPr>
            <a:ln w="57150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cat>
            <c:numRef>
              <c:f>Sheet1!$J$34:$M$34</c:f>
              <c:numCache>
                <c:formatCode>General</c:formatCode>
                <c:ptCount val="4"/>
                <c:pt idx="0">
                  <c:v>2222.0</c:v>
                </c:pt>
                <c:pt idx="1">
                  <c:v>2244.0</c:v>
                </c:pt>
                <c:pt idx="2">
                  <c:v>3444.0</c:v>
                </c:pt>
                <c:pt idx="3">
                  <c:v>4444.0</c:v>
                </c:pt>
              </c:numCache>
            </c:numRef>
          </c:cat>
          <c:val>
            <c:numRef>
              <c:f>Sheet1!$J$36:$M$36</c:f>
              <c:numCache>
                <c:formatCode>#,##0</c:formatCode>
                <c:ptCount val="4"/>
                <c:pt idx="0">
                  <c:v>6107.0</c:v>
                </c:pt>
                <c:pt idx="1">
                  <c:v>8398.0</c:v>
                </c:pt>
                <c:pt idx="2">
                  <c:v>10798.0</c:v>
                </c:pt>
                <c:pt idx="3">
                  <c:v>11644.0</c:v>
                </c:pt>
              </c:numCache>
            </c:numRef>
          </c:val>
        </c:ser>
        <c:ser>
          <c:idx val="0"/>
          <c:order val="3"/>
          <c:tx>
            <c:v>Slices (Mode 2)</c:v>
          </c:tx>
          <c:spPr>
            <a:ln w="57150">
              <a:solidFill>
                <a:srgbClr val="FF0000"/>
              </a:solidFill>
              <a:prstDash val="sysDot"/>
            </a:ln>
          </c:spPr>
          <c:marker>
            <c:symbol val="square"/>
            <c:size val="11"/>
            <c:spPr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Sheet1!$J$34:$M$34</c:f>
              <c:numCache>
                <c:formatCode>General</c:formatCode>
                <c:ptCount val="4"/>
                <c:pt idx="0">
                  <c:v>2222.0</c:v>
                </c:pt>
                <c:pt idx="1">
                  <c:v>2244.0</c:v>
                </c:pt>
                <c:pt idx="2">
                  <c:v>3444.0</c:v>
                </c:pt>
                <c:pt idx="3">
                  <c:v>4444.0</c:v>
                </c:pt>
              </c:numCache>
            </c:numRef>
          </c:cat>
          <c:val>
            <c:numRef>
              <c:f>Sheet1!$J$35:$M$35</c:f>
              <c:numCache>
                <c:formatCode>General</c:formatCode>
                <c:ptCount val="4"/>
                <c:pt idx="0">
                  <c:v>3216.0</c:v>
                </c:pt>
                <c:pt idx="1">
                  <c:v>3653.0</c:v>
                </c:pt>
                <c:pt idx="2">
                  <c:v>3735.0</c:v>
                </c:pt>
                <c:pt idx="3">
                  <c:v>3735.0</c:v>
                </c:pt>
              </c:numCache>
            </c:numRef>
          </c:val>
        </c:ser>
        <c:marker val="1"/>
        <c:axId val="486996472"/>
        <c:axId val="487001992"/>
      </c:lineChart>
      <c:lineChart>
        <c:grouping val="standard"/>
        <c:ser>
          <c:idx val="3"/>
          <c:order val="0"/>
          <c:tx>
            <c:v>Throughput (Mode 1)</c:v>
          </c:tx>
          <c:spPr>
            <a:ln w="57150">
              <a:solidFill>
                <a:sysClr val="windowText" lastClr="000000"/>
              </a:solidFill>
            </a:ln>
          </c:spPr>
          <c:marker>
            <c:symbol val="triangle"/>
            <c:size val="11"/>
            <c:spPr>
              <a:solidFill>
                <a:schemeClr val="tx1"/>
              </a:solidFill>
              <a:ln w="57150">
                <a:solidFill>
                  <a:sysClr val="windowText" lastClr="000000"/>
                </a:solidFill>
              </a:ln>
            </c:spPr>
          </c:marker>
          <c:cat>
            <c:numRef>
              <c:f>Sheet1!$J$34:$M$34</c:f>
              <c:numCache>
                <c:formatCode>General</c:formatCode>
                <c:ptCount val="4"/>
                <c:pt idx="0">
                  <c:v>2222.0</c:v>
                </c:pt>
                <c:pt idx="1">
                  <c:v>2244.0</c:v>
                </c:pt>
                <c:pt idx="2">
                  <c:v>3444.0</c:v>
                </c:pt>
                <c:pt idx="3">
                  <c:v>4444.0</c:v>
                </c:pt>
              </c:numCache>
            </c:numRef>
          </c:cat>
          <c:val>
            <c:numRef>
              <c:f>Sheet1!$J$38:$M$38</c:f>
              <c:numCache>
                <c:formatCode>General</c:formatCode>
                <c:ptCount val="4"/>
                <c:pt idx="0">
                  <c:v>0.0395569620253164</c:v>
                </c:pt>
                <c:pt idx="1">
                  <c:v>0.0895255147717103</c:v>
                </c:pt>
                <c:pt idx="2">
                  <c:v>0.102</c:v>
                </c:pt>
                <c:pt idx="3">
                  <c:v>0.100401606425703</c:v>
                </c:pt>
              </c:numCache>
            </c:numRef>
          </c:val>
        </c:ser>
        <c:ser>
          <c:idx val="2"/>
          <c:order val="1"/>
          <c:tx>
            <c:v>Throughput (Mode 2)</c:v>
          </c:tx>
          <c:spPr>
            <a:ln w="57150">
              <a:solidFill>
                <a:sysClr val="windowText" lastClr="000000"/>
              </a:solidFill>
              <a:prstDash val="sysDot"/>
            </a:ln>
          </c:spPr>
          <c:marker>
            <c:symbol val="triangle"/>
            <c:size val="11"/>
            <c:spPr>
              <a:solidFill>
                <a:schemeClr val="tx1"/>
              </a:solidFill>
              <a:ln w="57150">
                <a:solidFill>
                  <a:sysClr val="windowText" lastClr="000000"/>
                </a:solidFill>
                <a:prstDash val="sysDot"/>
              </a:ln>
            </c:spPr>
          </c:marker>
          <c:cat>
            <c:numRef>
              <c:f>Sheet1!$J$34:$M$34</c:f>
              <c:numCache>
                <c:formatCode>General</c:formatCode>
                <c:ptCount val="4"/>
                <c:pt idx="0">
                  <c:v>2222.0</c:v>
                </c:pt>
                <c:pt idx="1">
                  <c:v>2244.0</c:v>
                </c:pt>
                <c:pt idx="2">
                  <c:v>3444.0</c:v>
                </c:pt>
                <c:pt idx="3">
                  <c:v>4444.0</c:v>
                </c:pt>
              </c:numCache>
            </c:numRef>
          </c:cat>
          <c:val>
            <c:numRef>
              <c:f>Sheet1!$J$37:$M$37</c:f>
              <c:numCache>
                <c:formatCode>General</c:formatCode>
                <c:ptCount val="4"/>
                <c:pt idx="0">
                  <c:v>0.157692307692309</c:v>
                </c:pt>
                <c:pt idx="1">
                  <c:v>0.231985940246046</c:v>
                </c:pt>
                <c:pt idx="2">
                  <c:v>0.268482490272376</c:v>
                </c:pt>
                <c:pt idx="3">
                  <c:v>0.268482490272376</c:v>
                </c:pt>
              </c:numCache>
            </c:numRef>
          </c:val>
        </c:ser>
        <c:marker val="1"/>
        <c:axId val="487015960"/>
        <c:axId val="487009304"/>
      </c:lineChart>
      <c:catAx>
        <c:axId val="486996472"/>
        <c:scaling>
          <c:orientation val="minMax"/>
        </c:scaling>
        <c:axPos val="b"/>
        <c:numFmt formatCode="General" sourceLinked="1"/>
        <c:tickLblPos val="nextTo"/>
        <c:spPr>
          <a:ln w="31750">
            <a:solidFill>
              <a:schemeClr val="tx1"/>
            </a:solidFill>
          </a:ln>
        </c:spPr>
        <c:crossAx val="487001992"/>
        <c:crosses val="autoZero"/>
        <c:auto val="1"/>
        <c:lblAlgn val="ctr"/>
        <c:lblOffset val="100"/>
      </c:catAx>
      <c:valAx>
        <c:axId val="487001992"/>
        <c:scaling>
          <c:orientation val="minMax"/>
        </c:scaling>
        <c:axPos val="l"/>
        <c:majorGridlines>
          <c:spPr>
            <a:ln w="3175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Slices</a:t>
                </a:r>
              </a:p>
            </c:rich>
          </c:tx>
          <c:layout/>
        </c:title>
        <c:numFmt formatCode="#,##0" sourceLinked="1"/>
        <c:tickLblPos val="nextTo"/>
        <c:spPr>
          <a:ln w="31750">
            <a:solidFill>
              <a:schemeClr val="tx1"/>
            </a:solidFill>
          </a:ln>
        </c:spPr>
        <c:crossAx val="486996472"/>
        <c:crosses val="autoZero"/>
        <c:crossBetween val="between"/>
      </c:valAx>
      <c:valAx>
        <c:axId val="48700930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</a:t>
                </a:r>
              </a:p>
            </c:rich>
          </c:tx>
          <c:layout/>
        </c:title>
        <c:numFmt formatCode="General" sourceLinked="1"/>
        <c:tickLblPos val="nextTo"/>
        <c:spPr>
          <a:ln w="31750">
            <a:solidFill>
              <a:schemeClr val="tx1"/>
            </a:solidFill>
          </a:ln>
        </c:spPr>
        <c:crossAx val="487015960"/>
        <c:crosses val="max"/>
        <c:crossBetween val="between"/>
      </c:valAx>
      <c:catAx>
        <c:axId val="487015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Adder, Subtractor, Multiplier, Divider</a:t>
                </a:r>
              </a:p>
            </c:rich>
          </c:tx>
          <c:layout/>
        </c:title>
        <c:numFmt formatCode="General" sourceLinked="1"/>
        <c:tickLblPos val="nextTo"/>
        <c:crossAx val="487009304"/>
        <c:crosses val="autoZero"/>
        <c:auto val="1"/>
        <c:lblAlgn val="ctr"/>
        <c:lblOffset val="100"/>
      </c:catAx>
      <c:spPr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552324596699962"/>
          <c:y val="0.192091573837551"/>
          <c:w val="0.320200505998878"/>
          <c:h val="0.25272447967415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7" Type="http://schemas.openxmlformats.org/officeDocument/2006/relationships/image" Target="../media/image27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6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4" Type="http://schemas.openxmlformats.org/officeDocument/2006/relationships/image" Target="../media/image32.wmf"/><Relationship Id="rId10" Type="http://schemas.openxmlformats.org/officeDocument/2006/relationships/image" Target="../media/image38.wmf"/><Relationship Id="rId5" Type="http://schemas.openxmlformats.org/officeDocument/2006/relationships/image" Target="../media/image33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9" Type="http://schemas.openxmlformats.org/officeDocument/2006/relationships/image" Target="../media/image37.wmf"/><Relationship Id="rId3" Type="http://schemas.openxmlformats.org/officeDocument/2006/relationships/image" Target="../media/image31.wmf"/><Relationship Id="rId6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8AD05-A03A-4B2B-8F9D-ADBFB2D2B5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CD8188-3E7F-4AD4-816A-FF575FE294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3FCC0-DBD9-4DEC-9BAA-BE46D65B80B8}" type="slidenum">
              <a:rPr lang="en-US"/>
              <a:pPr/>
              <a:t>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10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11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12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13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14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3394C-84D5-43DD-AA67-8EAE623773B8}" type="slidenum">
              <a:rPr lang="en-US"/>
              <a:pPr/>
              <a:t>15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3394C-84D5-43DD-AA67-8EAE623773B8}" type="slidenum">
              <a:rPr lang="en-US"/>
              <a:pPr/>
              <a:t>16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6841A-229B-4016-82BF-1852D59906C1}" type="slidenum">
              <a:rPr lang="en-US"/>
              <a:pPr/>
              <a:t>17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E6BD2-FCD0-4511-B072-8235D1B5DF0B}" type="slidenum">
              <a:rPr lang="en-US"/>
              <a:pPr/>
              <a:t>18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E6BD2-FCD0-4511-B072-8235D1B5DF0B}" type="slidenum">
              <a:rPr lang="en-US"/>
              <a:pPr/>
              <a:t>19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5B519-AFED-428B-B358-906C11D9B94D}" type="slidenum">
              <a:rPr lang="en-US"/>
              <a:pPr/>
              <a:t>2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6841A-229B-4016-82BF-1852D59906C1}" type="slidenum">
              <a:rPr lang="en-US"/>
              <a:pPr/>
              <a:t>20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1C1BB-E5EC-469D-B021-3FEE3CD5FC47}" type="slidenum">
              <a:rPr lang="en-US"/>
              <a:pPr/>
              <a:t>21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circle: LU 64 takes approx</a:t>
            </a:r>
            <a:r>
              <a:rPr lang="en-US" baseline="0" dirty="0" smtClean="0"/>
              <a:t> same amount of time as 16 bit QR</a:t>
            </a:r>
          </a:p>
          <a:p>
            <a:r>
              <a:rPr lang="en-US" baseline="0" dirty="0" smtClean="0"/>
              <a:t>LU and </a:t>
            </a:r>
            <a:r>
              <a:rPr lang="en-US" baseline="0" dirty="0" err="1" smtClean="0"/>
              <a:t>cholesky</a:t>
            </a:r>
            <a:r>
              <a:rPr lang="en-US" baseline="0" dirty="0" smtClean="0"/>
              <a:t> are similar for 16, 32 bits.  64 bits shows convergence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1C1BB-E5EC-469D-B021-3FEE3CD5FC47}" type="slidenum">
              <a:rPr lang="en-US"/>
              <a:pPr/>
              <a:t>22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r>
              <a:rPr lang="en-US" baseline="0" dirty="0" smtClean="0"/>
              <a:t> LU about </a:t>
            </a:r>
            <a:r>
              <a:rPr lang="en-US" baseline="0" dirty="0" err="1" smtClean="0"/>
              <a:t>eqaul</a:t>
            </a:r>
            <a:r>
              <a:rPr lang="en-US" baseline="0" dirty="0" smtClean="0"/>
              <a:t> to 32 bit </a:t>
            </a:r>
            <a:r>
              <a:rPr lang="en-US" baseline="0" smtClean="0"/>
              <a:t>cholesky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57366-D253-4F9E-B8B6-7095EFF8CD3C}" type="slidenum">
              <a:rPr lang="en-US"/>
              <a:pPr/>
              <a:t>23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57366-D253-4F9E-B8B6-7095EFF8CD3C}" type="slidenum">
              <a:rPr lang="en-US"/>
              <a:pPr/>
              <a:t>24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57366-D253-4F9E-B8B6-7095EFF8CD3C}" type="slidenum">
              <a:rPr lang="en-US"/>
              <a:pPr/>
              <a:t>25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1C1BB-E5EC-469D-B021-3FEE3CD5FC47}" type="slidenum">
              <a:rPr lang="en-US"/>
              <a:pPr/>
              <a:t>26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B0CCF-FDAA-4862-91BB-89C7D98791F3}" type="slidenum">
              <a:rPr lang="en-US"/>
              <a:pPr/>
              <a:t>27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6841A-229B-4016-82BF-1852D59906C1}" type="slidenum">
              <a:rPr lang="en-US"/>
              <a:pPr/>
              <a:t>28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29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5B519-AFED-428B-B358-906C11D9B94D}" type="slidenum">
              <a:rPr lang="en-US"/>
              <a:pPr/>
              <a:t>3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3FCC0-DBD9-4DEC-9BAA-BE46D65B80B8}" type="slidenum">
              <a:rPr lang="en-US"/>
              <a:pPr/>
              <a:t>30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BDF1F-394F-4634-82AC-34E66EE9769D}" type="slidenum">
              <a:rPr lang="en-US"/>
              <a:pPr/>
              <a:t>4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20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5B519-AFED-428B-B358-906C11D9B94D}" type="slidenum">
              <a:rPr lang="en-US"/>
              <a:pPr/>
              <a:t>5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6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6841A-229B-4016-82BF-1852D59906C1}" type="slidenum">
              <a:rPr lang="en-US"/>
              <a:pPr/>
              <a:t>7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8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09135-CAE9-49FE-9299-0CAF3BCE162F}" type="slidenum">
              <a:rPr lang="en-US"/>
              <a:pPr/>
              <a:t>9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33909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alpha val="80000"/>
                </a:srgbClr>
              </a:gs>
              <a:gs pos="50000">
                <a:srgbClr val="00007F"/>
              </a:gs>
              <a:gs pos="100000">
                <a:srgbClr val="FFCC00">
                  <a:alpha val="80000"/>
                </a:srgb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en-US">
              <a:latin typeface="Tahoma" charset="0"/>
              <a:ea typeface="宋体" charset="-122"/>
            </a:endParaRPr>
          </a:p>
        </p:txBody>
      </p:sp>
      <p:pic>
        <p:nvPicPr>
          <p:cNvPr id="5" name="Picture 2" descr="C:\Users\Ryan Kastn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91928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anchor="ctr" anchorCtr="1"/>
          <a:lstStyle>
            <a:lvl1pPr marL="0" indent="0" algn="ctr">
              <a:buFont typeface="Wingdings" pitchFamily="-65" charset="2"/>
              <a:buNone/>
              <a:defRPr sz="1900" b="1" baseline="0">
                <a:solidFill>
                  <a:srgbClr val="00007F"/>
                </a:solidFill>
                <a:latin typeface="Lucida Sans Unicode" pitchFamily="-65" charset="-5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wrap="square" anchor="b"/>
          <a:lstStyle>
            <a:lvl1pPr algn="l"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lIns="91440"/>
          <a:lstStyle>
            <a:lvl1pPr algn="ctr"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bg2"/>
                </a:solidFill>
                <a:latin typeface="Tahoma" charset="0"/>
              </a:defRPr>
            </a:lvl1pPr>
          </a:lstStyle>
          <a:p>
            <a:fld id="{4B57F5DA-D1DE-4CF7-9512-FD85B941A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04DB6-63AB-4E44-A6E8-1137589FD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8113"/>
            <a:ext cx="2171700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8113"/>
            <a:ext cx="636270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0B05-962C-45F7-B8AA-EC8689C3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113"/>
            <a:ext cx="86868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686800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744913"/>
            <a:ext cx="8686800" cy="244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113"/>
            <a:ext cx="86868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113"/>
            <a:ext cx="86868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1910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770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6324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113"/>
            <a:ext cx="86868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67200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4913"/>
            <a:ext cx="4267200" cy="244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113"/>
            <a:ext cx="86868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05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67200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4913"/>
            <a:ext cx="4267200" cy="244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91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191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24300"/>
            <a:ext cx="4191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191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4770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6324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05A566-06B6-408E-B1D8-BDF565F57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FD9FC-8848-40F2-A50D-CFB3383E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2ACEC-F9F5-4779-A23D-06CBB3E5D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A1899-5199-4362-8C6A-A658FBB0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5074E-42CB-4F40-A4D0-7E9D766B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45668-57D8-42ED-9D70-5EC55F00F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2B035-C6CF-46FA-8864-E494E95F5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A3C8D-C04F-4151-975A-5073847A5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6A1EF-2D36-4B6D-8612-A0415F06E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gray">
          <a:xfrm>
            <a:off x="0" y="9144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alpha val="80000"/>
                </a:srgbClr>
              </a:gs>
              <a:gs pos="50000">
                <a:srgbClr val="00007F"/>
              </a:gs>
              <a:gs pos="100000">
                <a:srgbClr val="FFCC00">
                  <a:alpha val="80000"/>
                </a:srgb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en-US">
              <a:latin typeface="Tahoma" charset="0"/>
              <a:ea typeface="宋体" charset="-122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38113"/>
            <a:ext cx="86868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613525"/>
            <a:ext cx="879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latin typeface="Lucida Sans Unicode" charset="-52"/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507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34125"/>
            <a:ext cx="62595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charset="-52"/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507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34125"/>
            <a:ext cx="1905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Lucida Sans Unicode" charset="-52"/>
                <a:ea typeface="宋体" charset="-122"/>
              </a:defRPr>
            </a:lvl1pPr>
          </a:lstStyle>
          <a:p>
            <a:fld id="{7D08A658-854A-43CD-B03F-9DF281C08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gray">
          <a:xfrm>
            <a:off x="0" y="6580188"/>
            <a:ext cx="9144000" cy="36512"/>
          </a:xfrm>
          <a:prstGeom prst="rect">
            <a:avLst/>
          </a:prstGeom>
          <a:gradFill rotWithShape="1">
            <a:gsLst>
              <a:gs pos="0">
                <a:srgbClr val="FFCC00">
                  <a:alpha val="80000"/>
                </a:srgbClr>
              </a:gs>
              <a:gs pos="50000">
                <a:srgbClr val="00007F"/>
              </a:gs>
              <a:gs pos="100000">
                <a:srgbClr val="FFCC00">
                  <a:alpha val="80000"/>
                </a:srgb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en-US">
              <a:latin typeface="Tahoma" charset="0"/>
              <a:ea typeface="宋体" charset="-122"/>
            </a:endParaRPr>
          </a:p>
        </p:txBody>
      </p:sp>
      <p:pic>
        <p:nvPicPr>
          <p:cNvPr id="1037" name="Picture 15" descr="C:\Users\Ryan Kastner\Desktop\ucsdlogoh.t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6629400"/>
            <a:ext cx="139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7F"/>
          </a:solidFill>
          <a:latin typeface="Lucida Sans Unicode" pitchFamily="-65" charset="-52"/>
          <a:ea typeface="宋体" pitchFamily="-65" charset="-122"/>
          <a:cs typeface="宋体" pitchFamily="-65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charset="2"/>
        <a:buChar char="v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pitchFamily="-65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pitchFamily="-65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pitchFamily="-65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75000"/>
        <a:buFont typeface="Wingdings" pitchFamily="-65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Relationship Id="rId5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5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3.bin"/><Relationship Id="rId10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6.bin"/><Relationship Id="rId11" Type="http://schemas.openxmlformats.org/officeDocument/2006/relationships/oleObject" Target="../embeddings/Microsoft_Equation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9" Type="http://schemas.openxmlformats.org/officeDocument/2006/relationships/oleObject" Target="../embeddings/Microsoft_Equation8.bin"/><Relationship Id="rId3" Type="http://schemas.openxmlformats.org/officeDocument/2006/relationships/notesSlide" Target="../notesSlides/notesSlide18.xml"/><Relationship Id="rId6" Type="http://schemas.openxmlformats.org/officeDocument/2006/relationships/oleObject" Target="../embeddings/Microsoft_Equation5.bin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20.bin"/><Relationship Id="rId4" Type="http://schemas.openxmlformats.org/officeDocument/2006/relationships/image" Target="../media/image5.png"/><Relationship Id="rId7" Type="http://schemas.openxmlformats.org/officeDocument/2006/relationships/oleObject" Target="../embeddings/Microsoft_Equation13.bin"/><Relationship Id="rId11" Type="http://schemas.openxmlformats.org/officeDocument/2006/relationships/oleObject" Target="../embeddings/Microsoft_Equation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quation12.bin"/><Relationship Id="rId8" Type="http://schemas.openxmlformats.org/officeDocument/2006/relationships/oleObject" Target="../embeddings/Microsoft_Equation14.bin"/><Relationship Id="rId13" Type="http://schemas.openxmlformats.org/officeDocument/2006/relationships/oleObject" Target="../embeddings/Microsoft_Equation19.bin"/><Relationship Id="rId10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1.bin"/><Relationship Id="rId12" Type="http://schemas.openxmlformats.org/officeDocument/2006/relationships/oleObject" Target="../embeddings/Microsoft_Equation18.bin"/><Relationship Id="rId2" Type="http://schemas.openxmlformats.org/officeDocument/2006/relationships/slideLayout" Target="../slideLayouts/slideLayout4.xml"/><Relationship Id="rId9" Type="http://schemas.openxmlformats.org/officeDocument/2006/relationships/oleObject" Target="../embeddings/Microsoft_Equation15.bin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Architectural Optimization of 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Decomposition Algorithms 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Wireless Communication Systems</a:t>
            </a:r>
            <a:endParaRPr lang="en-US" sz="32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3886200"/>
          <a:ext cx="8534400" cy="6032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476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Ali Irturk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†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, Bridget Benson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†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Nikolay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 Laptev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‡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Ryan </a:t>
                      </a:r>
                      <a:r>
                        <a:rPr lang="en-US" sz="2400" b="1" baseline="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Kastner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†</a:t>
                      </a:r>
                      <a:endParaRPr lang="en-US" sz="2400" b="1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4724400"/>
          <a:ext cx="3962400" cy="9144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†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Department of Computer Science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and Engineering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niversity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of California, San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Diego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{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airturk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b1benson,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kastner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}@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cs.ucsd.edu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39200" y="6553200"/>
            <a:ext cx="304800" cy="304800"/>
          </a:xfrm>
        </p:spPr>
        <p:txBody>
          <a:bodyPr/>
          <a:lstStyle/>
          <a:p>
            <a:fld id="{4B57F5DA-D1DE-4CF7-9512-FD85B941A010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4400" y="4724400"/>
          <a:ext cx="3962400" cy="9144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‡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Department of Computer Science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niversity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of California,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Los Angeles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nlaptev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@cs.ucla.edu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75" y="5562600"/>
            <a:ext cx="6400800" cy="60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Kozuka Gothic Pro B" pitchFamily="34" charset="-128"/>
              </a:rPr>
              <a:t>April 2009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+mn-lt"/>
              <a:ea typeface="Kozuka Gothic Pro B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730858" y="2057398"/>
            <a:ext cx="2155342" cy="8382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Instruction Generation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807058" y="4495799"/>
            <a:ext cx="200294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Resource Allocation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1349858" y="4951411"/>
            <a:ext cx="4572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-76200" y="4648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Type and # of Arithmetic Resources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917160" y="478431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Design Library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3810000" y="4970469"/>
            <a:ext cx="381000" cy="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53" idx="0"/>
          </p:cNvCxnSpPr>
          <p:nvPr/>
        </p:nvCxnSpPr>
        <p:spPr>
          <a:xfrm rot="5400000">
            <a:off x="2471067" y="1709065"/>
            <a:ext cx="685796" cy="10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3" idx="2"/>
            <a:endCxn id="166" idx="0"/>
          </p:cNvCxnSpPr>
          <p:nvPr/>
        </p:nvCxnSpPr>
        <p:spPr>
          <a:xfrm rot="5400000">
            <a:off x="2008430" y="3695699"/>
            <a:ext cx="1600199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2476990" y="5752610"/>
            <a:ext cx="685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593560" y="4706924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593560" y="47069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507960" y="4711389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507960" y="471138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050760" y="4706924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050760" y="47069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6965160" y="4706924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965160" y="47069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3" name="Picture 102" descr="instruction_generatio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2286000"/>
            <a:ext cx="1647825" cy="82867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038600" y="990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GUSTO uses instruction scheduling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 resource utilization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provides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scheduling methods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38600" y="3200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GUSTO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constrained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i.e.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chooses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number and type of arithmetic units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203029" y="5395271"/>
            <a:ext cx="381000" cy="9869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5965029" y="5448279"/>
            <a:ext cx="304800" cy="1850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053134" y="5507812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141239" y="5568022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246019" y="5631640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965029" y="6134079"/>
            <a:ext cx="304800" cy="1850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041229" y="6193612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169819" y="6253822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298401" y="6307916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858000" y="5400651"/>
            <a:ext cx="381000" cy="9869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050629" y="5372079"/>
            <a:ext cx="2286000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Straight Arrow Connector 134"/>
          <p:cNvCxnSpPr/>
          <p:nvPr/>
        </p:nvCxnSpPr>
        <p:spPr bwMode="auto">
          <a:xfrm>
            <a:off x="5584029" y="5572587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5584029" y="6226946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>
            <a:off x="6346029" y="6210279"/>
            <a:ext cx="5095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6117429" y="597691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>
            <a:off x="6346029" y="5519870"/>
            <a:ext cx="5095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4974429" y="653827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Processing Element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620000" y="5181600"/>
            <a:ext cx="685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791200" y="5334000"/>
            <a:ext cx="914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>
            <a:endCxn id="141" idx="1"/>
          </p:cNvCxnSpPr>
          <p:nvPr/>
        </p:nvCxnSpPr>
        <p:spPr>
          <a:xfrm flipV="1">
            <a:off x="6705600" y="5566321"/>
            <a:ext cx="914400" cy="377279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12808" y="1470208"/>
            <a:ext cx="1936376" cy="7196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2943935" y="1808852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2675546" y="17950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" name="Straight Arrow Connector 193"/>
          <p:cNvCxnSpPr>
            <a:stCxn id="187" idx="2"/>
          </p:cNvCxnSpPr>
          <p:nvPr/>
        </p:nvCxnSpPr>
        <p:spPr>
          <a:xfrm rot="5400000">
            <a:off x="1206214" y="2959017"/>
            <a:ext cx="1543949" cy="5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640733" y="1101699"/>
            <a:ext cx="685800" cy="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91000" y="9144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GUSTO employs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 point arithmetic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generated architectures; </a:t>
            </a:r>
          </a:p>
          <a:p>
            <a:pPr algn="just">
              <a:buClr>
                <a:schemeClr val="accent1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GUSTO performs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 analysis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find an appropriate fixed point representation which provides results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accuracy similar to that of a floating point implementation.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969576" y="4038600"/>
            <a:ext cx="191662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953000" y="4021508"/>
            <a:ext cx="191662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62225" y="5143500"/>
            <a:ext cx="403860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 Analysis Metrics:</a:t>
            </a:r>
          </a:p>
          <a:p>
            <a:pPr marL="457200" indent="-457200" algn="ctr">
              <a:buAutoNum type="arabicParenR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 Error</a:t>
            </a:r>
          </a:p>
          <a:p>
            <a:pPr marL="457200" indent="-457200" algn="ctr">
              <a:buAutoNum type="arabicParenR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 Error</a:t>
            </a:r>
          </a:p>
          <a:p>
            <a:pPr marL="457200" indent="-457200" algn="ctr">
              <a:buAutoNum type="arabicParenR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 Deviation of Error</a:t>
            </a:r>
          </a:p>
          <a:p>
            <a:pPr marL="457200" indent="-457200" algn="ctr">
              <a:buAutoNum type="arabicParenR"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 Percentage Error</a:t>
            </a:r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3352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User Defined Input Data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600" y="4572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Fixed Point Arithmetic Results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(using variable bit width)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67400" y="45777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Floating Point Arithmetic Results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(Single/Double precision)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66" idx="2"/>
            <a:endCxn id="63" idx="0"/>
          </p:cNvCxnSpPr>
          <p:nvPr/>
        </p:nvCxnSpPr>
        <p:spPr>
          <a:xfrm rot="5400000">
            <a:off x="3538221" y="3081021"/>
            <a:ext cx="347246" cy="1567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6" idx="2"/>
            <a:endCxn id="64" idx="0"/>
          </p:cNvCxnSpPr>
          <p:nvPr/>
        </p:nvCxnSpPr>
        <p:spPr>
          <a:xfrm rot="16200000" flipH="1">
            <a:off x="5038479" y="3148675"/>
            <a:ext cx="330154" cy="1415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4" idx="2"/>
          </p:cNvCxnSpPr>
          <p:nvPr/>
        </p:nvCxnSpPr>
        <p:spPr>
          <a:xfrm rot="5400000">
            <a:off x="4928310" y="4122398"/>
            <a:ext cx="626692" cy="1339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3" idx="2"/>
          </p:cNvCxnSpPr>
          <p:nvPr/>
        </p:nvCxnSpPr>
        <p:spPr>
          <a:xfrm rot="16200000" flipH="1">
            <a:off x="3445144" y="3978544"/>
            <a:ext cx="609600" cy="1644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85800" y="1396864"/>
            <a:ext cx="2263384" cy="7196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Architecture Generation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1485554" y="1028355"/>
            <a:ext cx="685800" cy="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9906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GUSTO generates a CPU like architecture with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 Instruction Scheduling;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 Memory Assignments;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Connectivity between functional units. </a:t>
            </a:r>
          </a:p>
          <a:p>
            <a:pPr algn="just">
              <a:buClr>
                <a:schemeClr val="accent1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124200"/>
            <a:ext cx="1981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Instruction Controller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00" y="2905328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3124200"/>
            <a:ext cx="1981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Memory Controller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30480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57600" y="32004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10000" y="33528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05200" y="46482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62400" y="35052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48006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0000" y="49530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62400" y="51054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52578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Multipliers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6167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Arithmetic Units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4533106" y="4761706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48000" y="2433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Connectivity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C:\Documents and Settings\Administrator\Local Settings\Temporary Internet Files\Content.IE5\K30V1DTT\MCj023454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1524000" cy="1066800"/>
          </a:xfrm>
          <a:prstGeom prst="rect">
            <a:avLst/>
          </a:prstGeom>
          <a:noFill/>
        </p:spPr>
      </p:pic>
      <p:pic>
        <p:nvPicPr>
          <p:cNvPr id="41" name="Picture 2" descr="C:\Documents and Settings\Administrator\Local Settings\Temporary Internet Files\Content.IE5\K30V1DTT\MCj023454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1" y="3200400"/>
            <a:ext cx="1524000" cy="1138238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04800" y="5410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 Instruction Scheduling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9400" y="5410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 Memory Assignments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endCxn id="22" idx="1"/>
          </p:cNvCxnSpPr>
          <p:nvPr/>
        </p:nvCxnSpPr>
        <p:spPr>
          <a:xfrm flipV="1">
            <a:off x="2362200" y="3324428"/>
            <a:ext cx="990600" cy="2837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91200" y="3352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943600" y="51054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7" idx="1"/>
          </p:cNvCxnSpPr>
          <p:nvPr/>
        </p:nvCxnSpPr>
        <p:spPr>
          <a:xfrm>
            <a:off x="2362200" y="5057572"/>
            <a:ext cx="1143000" cy="97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486245" y="2476155"/>
            <a:ext cx="685800" cy="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32460" y="1600201"/>
            <a:ext cx="3148146" cy="651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Collecting Scheduling Information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7" name="Straight Arrow Connector 196"/>
          <p:cNvCxnSpPr>
            <a:stCxn id="195" idx="2"/>
          </p:cNvCxnSpPr>
          <p:nvPr/>
        </p:nvCxnSpPr>
        <p:spPr>
          <a:xfrm rot="16200000" flipH="1">
            <a:off x="1886144" y="2571943"/>
            <a:ext cx="644045" cy="3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867245" y="1256955"/>
            <a:ext cx="685800" cy="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81000" y="3048000"/>
            <a:ext cx="1981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Instruction Controller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352800" y="2829128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705600" y="3048000"/>
            <a:ext cx="1981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Memory Controller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05200" y="29718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657600" y="31242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10000" y="32766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Arithmetic Unit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505200" y="45720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962400" y="34290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57600" y="47244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10000" y="48768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962400" y="50292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Multipliers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114800" y="5181600"/>
            <a:ext cx="198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Multipliers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33800" y="6091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Arithmetic Units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4533106" y="4685506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38400" y="41865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Connectivity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>
            <a:endCxn id="58" idx="1"/>
          </p:cNvCxnSpPr>
          <p:nvPr/>
        </p:nvCxnSpPr>
        <p:spPr>
          <a:xfrm flipV="1">
            <a:off x="2362200" y="3248228"/>
            <a:ext cx="990600" cy="2837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791200" y="32766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943600" y="50292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63" idx="1"/>
          </p:cNvCxnSpPr>
          <p:nvPr/>
        </p:nvCxnSpPr>
        <p:spPr>
          <a:xfrm>
            <a:off x="2362200" y="4981372"/>
            <a:ext cx="1143000" cy="97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C:\Documents and Settings\Administrator\Local Settings\Temporary Internet Files\Content.IE5\3HATNDAQ\MCj028291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24200"/>
            <a:ext cx="1171346" cy="1219200"/>
          </a:xfrm>
          <a:prstGeom prst="rect">
            <a:avLst/>
          </a:prstGeom>
          <a:noFill/>
        </p:spPr>
      </p:pic>
      <p:pic>
        <p:nvPicPr>
          <p:cNvPr id="85" name="Picture 2" descr="C:\Documents and Settings\Administrator\Local Settings\Temporary Internet Files\Content.IE5\3HATNDAQ\MCj028291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124200"/>
            <a:ext cx="1171346" cy="1219200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304800" y="5638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Instruction Scheduling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29400" y="567826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Memory Assignments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86200" y="914400"/>
            <a:ext cx="510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GUSTO collects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scheduling information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instruction and memory controllers.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GUSTO uses this information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eliminate unneeded resources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automatically creating a small, fast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statically scheduled architecture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7" name="Straight Arrow Connector 196"/>
          <p:cNvCxnSpPr>
            <a:endCxn id="198" idx="0"/>
          </p:cNvCxnSpPr>
          <p:nvPr/>
        </p:nvCxnSpPr>
        <p:spPr>
          <a:xfrm rot="5400000">
            <a:off x="1506778" y="1236424"/>
            <a:ext cx="94884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76200" y="1710846"/>
            <a:ext cx="3810000" cy="7515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Resource Trimming for Hardware Optimization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830839" y="3011307"/>
            <a:ext cx="1081672" cy="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rot="16200000" flipH="1">
            <a:off x="2397444" y="3007414"/>
            <a:ext cx="1081058" cy="8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6200" y="891242"/>
            <a:ext cx="510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GUSTO simulates the architecture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define the usage of arithmetic units, multiplexers, register entries and input/output ports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trims away the unused components with their interconnects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accent1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GUSTOs’ optimization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provides tremendous silicon savings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ensuring the correctness of solution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15641" y="4800600"/>
            <a:ext cx="4571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15641" y="5789612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410841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030635" y="48760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487835" y="51808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87835" y="44196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82240" y="5181600"/>
            <a:ext cx="30559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410047" y="586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029841" y="58666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87041" y="61714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87041" y="54102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182240" y="5791200"/>
            <a:ext cx="30480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72840" y="4572000"/>
            <a:ext cx="9144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Multiplier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7824" y="4038600"/>
            <a:ext cx="1037616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7824" y="5410200"/>
            <a:ext cx="1037616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emory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115440" y="4495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flipV="1">
            <a:off x="1115440" y="4724400"/>
            <a:ext cx="1371600" cy="914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flipV="1">
            <a:off x="1115440" y="4953000"/>
            <a:ext cx="1371600" cy="1143000"/>
          </a:xfrm>
          <a:prstGeom prst="bentConnector3">
            <a:avLst>
              <a:gd name="adj1" fmla="val 4097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>
            <a:off x="1648840" y="6096000"/>
            <a:ext cx="838200" cy="152400"/>
          </a:xfrm>
          <a:prstGeom prst="bentConnector3">
            <a:avLst>
              <a:gd name="adj1" fmla="val 340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1801240" y="5638800"/>
            <a:ext cx="685800" cy="381000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>
            <a:off x="1420240" y="4495800"/>
            <a:ext cx="1066800" cy="990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flipH="1">
            <a:off x="2182240" y="5257800"/>
            <a:ext cx="1905000" cy="1143000"/>
          </a:xfrm>
          <a:prstGeom prst="bentConnector3">
            <a:avLst>
              <a:gd name="adj1" fmla="val -12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400784" y="3907596"/>
            <a:ext cx="256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Connectivity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7297369" y="5865018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6991775" y="59428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6611569" y="5942012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7068769" y="6246812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068769" y="54856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705600" y="6096000"/>
            <a:ext cx="36316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7754568" y="4647406"/>
            <a:ext cx="932232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Multiplier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59552" y="4114006"/>
            <a:ext cx="1037616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59552" y="5485606"/>
            <a:ext cx="1037616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emory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Elbow Connector 160"/>
          <p:cNvCxnSpPr/>
          <p:nvPr/>
        </p:nvCxnSpPr>
        <p:spPr>
          <a:xfrm flipV="1">
            <a:off x="5697168" y="4800600"/>
            <a:ext cx="2075232" cy="9136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158" idx="3"/>
          </p:cNvCxnSpPr>
          <p:nvPr/>
        </p:nvCxnSpPr>
        <p:spPr>
          <a:xfrm>
            <a:off x="5697168" y="4609306"/>
            <a:ext cx="1389432" cy="12580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flipH="1">
            <a:off x="6705600" y="5410200"/>
            <a:ext cx="1981200" cy="1067594"/>
          </a:xfrm>
          <a:prstGeom prst="bentConnector3">
            <a:avLst>
              <a:gd name="adj1" fmla="val -11538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 flipH="1" flipV="1">
            <a:off x="6515894" y="6286500"/>
            <a:ext cx="380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638800" y="3957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Required Connectivity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640" y="3810000"/>
            <a:ext cx="43434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524984" y="3810000"/>
            <a:ext cx="4466616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 rot="5400000">
            <a:off x="1576385" y="5791200"/>
            <a:ext cx="1218406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686800" cy="700087"/>
          </a:xfrm>
        </p:spPr>
        <p:txBody>
          <a:bodyPr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Trimming Feature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26689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551509" y="207599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142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142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0" y="3657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81200" y="3638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486400" y="3657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1943100" y="207639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248297" y="344759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038600" y="228600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4761309" y="20951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10000" y="1447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In_B1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4648200" y="1447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In_B2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4152900" y="2095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458097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191000" y="3638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95" name="Rectangle 94"/>
          <p:cNvSpPr/>
          <p:nvPr/>
        </p:nvSpPr>
        <p:spPr>
          <a:xfrm>
            <a:off x="6172200" y="228600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172200" y="1447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In_mem1</a:t>
            </a:r>
            <a:endParaRPr lang="en-US" sz="2000" dirty="0"/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6592094" y="2094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6286898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6818708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514600" y="4648200"/>
            <a:ext cx="1524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057400" y="4800600"/>
            <a:ext cx="4571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057400" y="5789612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4038600" y="5334000"/>
            <a:ext cx="5318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1752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1372394" y="48760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829594" y="51808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829594" y="44196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448594" y="47228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448594" y="49522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1448594" y="518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447800" y="4495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1751806" y="586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1371600" y="58666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1828800" y="61714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828800" y="54102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447800" y="57896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447800" y="60182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47800" y="62476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47006" y="55610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33400" y="419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162" name="TextBox 161"/>
          <p:cNvSpPr txBox="1"/>
          <p:nvPr/>
        </p:nvSpPr>
        <p:spPr>
          <a:xfrm>
            <a:off x="533400" y="4476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163" name="TextBox 162"/>
          <p:cNvSpPr txBox="1"/>
          <p:nvPr/>
        </p:nvSpPr>
        <p:spPr>
          <a:xfrm>
            <a:off x="0" y="4724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0" y="495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533400" y="5334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166" name="TextBox 165"/>
          <p:cNvSpPr txBox="1"/>
          <p:nvPr/>
        </p:nvSpPr>
        <p:spPr>
          <a:xfrm>
            <a:off x="533400" y="5619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167" name="TextBox 166"/>
          <p:cNvSpPr txBox="1"/>
          <p:nvPr/>
        </p:nvSpPr>
        <p:spPr>
          <a:xfrm>
            <a:off x="0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572000" y="5105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graphicFrame>
        <p:nvGraphicFramePr>
          <p:cNvPr id="170" name="Object 4"/>
          <p:cNvGraphicFramePr>
            <a:graphicFrameLocks noChangeAspect="1"/>
          </p:cNvGraphicFramePr>
          <p:nvPr/>
        </p:nvGraphicFramePr>
        <p:xfrm>
          <a:off x="5715001" y="4876800"/>
          <a:ext cx="3429000" cy="1295400"/>
        </p:xfrm>
        <a:graphic>
          <a:graphicData uri="http://schemas.openxmlformats.org/presentationml/2006/ole">
            <p:oleObj spid="_x0000_s942082" name="Equation" r:id="rId4" imgW="901440" imgH="457200" progId="Equation.3">
              <p:embed/>
            </p:oleObj>
          </a:graphicData>
        </a:graphic>
      </p:graphicFrame>
      <p:sp>
        <p:nvSpPr>
          <p:cNvPr id="171" name="TextBox 170"/>
          <p:cNvSpPr txBox="1"/>
          <p:nvPr/>
        </p:nvSpPr>
        <p:spPr>
          <a:xfrm>
            <a:off x="5029200" y="4953000"/>
            <a:ext cx="99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In_A1</a:t>
            </a:r>
            <a:endParaRPr lang="en-US" sz="2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5029200" y="5638800"/>
            <a:ext cx="99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In_A2</a:t>
            </a:r>
            <a:endParaRPr lang="en-US" sz="2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715000" y="4495800"/>
            <a:ext cx="99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Out_A</a:t>
            </a:r>
            <a:endParaRPr lang="en-US" sz="1800" dirty="0" smtClean="0"/>
          </a:p>
        </p:txBody>
      </p:sp>
      <p:sp>
        <p:nvSpPr>
          <p:cNvPr id="174" name="TextBox 173"/>
          <p:cNvSpPr txBox="1"/>
          <p:nvPr/>
        </p:nvSpPr>
        <p:spPr>
          <a:xfrm>
            <a:off x="65532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Out_B</a:t>
            </a:r>
            <a:endParaRPr lang="en-US" sz="1800" dirty="0" smtClean="0"/>
          </a:p>
        </p:txBody>
      </p:sp>
      <p:sp>
        <p:nvSpPr>
          <p:cNvPr id="176" name="TextBox 175"/>
          <p:cNvSpPr txBox="1"/>
          <p:nvPr/>
        </p:nvSpPr>
        <p:spPr>
          <a:xfrm>
            <a:off x="7315200" y="4343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Out_</a:t>
            </a:r>
          </a:p>
          <a:p>
            <a:pPr algn="ctr"/>
            <a:r>
              <a:rPr lang="en-US" sz="2000" dirty="0" smtClean="0"/>
              <a:t>mem1</a:t>
            </a:r>
            <a:endParaRPr lang="en-US" sz="2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229600" y="43213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Out_</a:t>
            </a:r>
          </a:p>
          <a:p>
            <a:pPr algn="ctr"/>
            <a:r>
              <a:rPr lang="en-US" sz="2000" dirty="0" smtClean="0"/>
              <a:t>mem2</a:t>
            </a:r>
            <a:endParaRPr lang="en-US" sz="2000" dirty="0"/>
          </a:p>
        </p:txBody>
      </p:sp>
      <p:pic>
        <p:nvPicPr>
          <p:cNvPr id="178" name="Picture 3" descr="C:\Documents and Settings\Administrator\Local Settings\Temporary Internet Files\Content.IE5\8D63KDAZ\MPj042760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19600"/>
            <a:ext cx="1905000" cy="1828800"/>
          </a:xfrm>
          <a:prstGeom prst="rect">
            <a:avLst/>
          </a:prstGeom>
          <a:noFill/>
        </p:spPr>
      </p:pic>
      <p:sp>
        <p:nvSpPr>
          <p:cNvPr id="179" name="TextBox 178"/>
          <p:cNvSpPr txBox="1"/>
          <p:nvPr/>
        </p:nvSpPr>
        <p:spPr>
          <a:xfrm>
            <a:off x="28956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ACFA1899-5199-4362-8C6A-A658FBB0CDA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35" grpId="0"/>
      <p:bldP spid="39" grpId="0"/>
      <p:bldP spid="41" grpId="0"/>
      <p:bldP spid="88" grpId="0" animBg="1"/>
      <p:bldP spid="90" grpId="0"/>
      <p:bldP spid="91" grpId="0"/>
      <p:bldP spid="94" grpId="0"/>
      <p:bldP spid="95" grpId="0" animBg="1"/>
      <p:bldP spid="97" grpId="0"/>
      <p:bldP spid="112" grpId="0" animBg="1"/>
      <p:bldP spid="161" grpId="0"/>
      <p:bldP spid="161" grpId="1"/>
      <p:bldP spid="162" grpId="0"/>
      <p:bldP spid="163" grpId="0"/>
      <p:bldP spid="163" grpId="1"/>
      <p:bldP spid="164" grpId="0"/>
      <p:bldP spid="165" grpId="0"/>
      <p:bldP spid="166" grpId="0"/>
      <p:bldP spid="166" grpId="1"/>
      <p:bldP spid="167" grpId="0"/>
      <p:bldP spid="168" grpId="0"/>
      <p:bldP spid="168" grpId="1"/>
      <p:bldP spid="169" grpId="0"/>
      <p:bldP spid="169" grpId="1"/>
      <p:bldP spid="171" grpId="0"/>
      <p:bldP spid="172" grpId="0"/>
      <p:bldP spid="173" grpId="0"/>
      <p:bldP spid="174" grpId="0"/>
      <p:bldP spid="176" grpId="0"/>
      <p:bldP spid="177" grpId="0"/>
      <p:bldP spid="179" grpId="0"/>
      <p:bldP spid="1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686800" cy="700087"/>
          </a:xfrm>
        </p:spPr>
        <p:txBody>
          <a:bodyPr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Trimming Feature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26689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551509" y="207599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142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142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In_A2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0" y="3657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81200" y="3638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486400" y="3657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1943100" y="207639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248297" y="344759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038600" y="228600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4761309" y="20951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10000" y="1447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In_B1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4648200" y="1447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In_B2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4152900" y="2095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458097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191000" y="3638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95" name="Rectangle 94"/>
          <p:cNvSpPr/>
          <p:nvPr/>
        </p:nvSpPr>
        <p:spPr>
          <a:xfrm>
            <a:off x="6172200" y="2286000"/>
            <a:ext cx="1219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172200" y="1447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In_mem1</a:t>
            </a:r>
            <a:endParaRPr lang="en-US" sz="2000" dirty="0"/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6592094" y="2094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6286898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6818708" y="3466703"/>
            <a:ext cx="381794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514600" y="4648200"/>
            <a:ext cx="1524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057400" y="4800600"/>
            <a:ext cx="4571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057400" y="5789612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4038600" y="5334000"/>
            <a:ext cx="5318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1752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1372394" y="48760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829594" y="51808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829594" y="44196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448594" y="47228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448594" y="49522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1448594" y="518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447800" y="4495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1751806" y="586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1371600" y="5866606"/>
            <a:ext cx="913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1828800" y="6171406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828800" y="54102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447800" y="57896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447800" y="60182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47800" y="62476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47006" y="55610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33400" y="419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162" name="TextBox 161"/>
          <p:cNvSpPr txBox="1"/>
          <p:nvPr/>
        </p:nvSpPr>
        <p:spPr>
          <a:xfrm>
            <a:off x="533400" y="4476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163" name="TextBox 162"/>
          <p:cNvSpPr txBox="1"/>
          <p:nvPr/>
        </p:nvSpPr>
        <p:spPr>
          <a:xfrm>
            <a:off x="0" y="4724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0" y="495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533400" y="5334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Out_A</a:t>
            </a:r>
            <a:endParaRPr lang="en-US" sz="2000" dirty="0" smtClean="0"/>
          </a:p>
        </p:txBody>
      </p:sp>
      <p:sp>
        <p:nvSpPr>
          <p:cNvPr id="166" name="TextBox 165"/>
          <p:cNvSpPr txBox="1"/>
          <p:nvPr/>
        </p:nvSpPr>
        <p:spPr>
          <a:xfrm>
            <a:off x="533400" y="5619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sp>
        <p:nvSpPr>
          <p:cNvPr id="167" name="TextBox 166"/>
          <p:cNvSpPr txBox="1"/>
          <p:nvPr/>
        </p:nvSpPr>
        <p:spPr>
          <a:xfrm>
            <a:off x="0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Out_mem2</a:t>
            </a:r>
            <a:endParaRPr lang="en-US" sz="2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572000" y="5105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Out_B</a:t>
            </a:r>
            <a:endParaRPr lang="en-US" sz="2000" dirty="0" smtClean="0"/>
          </a:p>
        </p:txBody>
      </p:sp>
      <p:graphicFrame>
        <p:nvGraphicFramePr>
          <p:cNvPr id="170" name="Object 4"/>
          <p:cNvGraphicFramePr>
            <a:graphicFrameLocks noChangeAspect="1"/>
          </p:cNvGraphicFramePr>
          <p:nvPr/>
        </p:nvGraphicFramePr>
        <p:xfrm>
          <a:off x="5715001" y="4876800"/>
          <a:ext cx="3429000" cy="1295400"/>
        </p:xfrm>
        <a:graphic>
          <a:graphicData uri="http://schemas.openxmlformats.org/presentationml/2006/ole">
            <p:oleObj spid="_x0000_s1192962" name="Equation" r:id="rId4" imgW="901440" imgH="457200" progId="Equation.3">
              <p:embed/>
            </p:oleObj>
          </a:graphicData>
        </a:graphic>
      </p:graphicFrame>
      <p:sp>
        <p:nvSpPr>
          <p:cNvPr id="171" name="TextBox 170"/>
          <p:cNvSpPr txBox="1"/>
          <p:nvPr/>
        </p:nvSpPr>
        <p:spPr>
          <a:xfrm>
            <a:off x="5029200" y="4953000"/>
            <a:ext cx="99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In_B1</a:t>
            </a:r>
            <a:endParaRPr lang="en-US" sz="2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5029200" y="5638800"/>
            <a:ext cx="99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In_B2</a:t>
            </a:r>
            <a:endParaRPr lang="en-US" sz="2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715000" y="4495800"/>
            <a:ext cx="99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Out_A</a:t>
            </a:r>
            <a:endParaRPr lang="en-US" sz="1800" dirty="0" smtClean="0"/>
          </a:p>
        </p:txBody>
      </p:sp>
      <p:sp>
        <p:nvSpPr>
          <p:cNvPr id="174" name="TextBox 173"/>
          <p:cNvSpPr txBox="1"/>
          <p:nvPr/>
        </p:nvSpPr>
        <p:spPr>
          <a:xfrm>
            <a:off x="65532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Out_B</a:t>
            </a:r>
            <a:endParaRPr lang="en-US" sz="1800" dirty="0" smtClean="0"/>
          </a:p>
        </p:txBody>
      </p:sp>
      <p:sp>
        <p:nvSpPr>
          <p:cNvPr id="176" name="TextBox 175"/>
          <p:cNvSpPr txBox="1"/>
          <p:nvPr/>
        </p:nvSpPr>
        <p:spPr>
          <a:xfrm>
            <a:off x="7315200" y="4343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Out_</a:t>
            </a:r>
          </a:p>
          <a:p>
            <a:pPr algn="ctr"/>
            <a:r>
              <a:rPr lang="en-US" sz="2000" dirty="0" smtClean="0"/>
              <a:t>mem1</a:t>
            </a:r>
            <a:endParaRPr lang="en-US" sz="2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229600" y="43213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Out_</a:t>
            </a:r>
          </a:p>
          <a:p>
            <a:pPr algn="ctr"/>
            <a:r>
              <a:rPr lang="en-US" sz="2000" dirty="0" smtClean="0"/>
              <a:t>mem2</a:t>
            </a:r>
            <a:endParaRPr lang="en-US" sz="2000" dirty="0"/>
          </a:p>
        </p:txBody>
      </p:sp>
      <p:pic>
        <p:nvPicPr>
          <p:cNvPr id="178" name="Picture 3" descr="C:\Documents and Settings\Administrator\Local Settings\Temporary Internet Files\Content.IE5\8D63KDAZ\MPj042760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1905000" cy="1828800"/>
          </a:xfrm>
          <a:prstGeom prst="rect">
            <a:avLst/>
          </a:prstGeom>
          <a:noFill/>
        </p:spPr>
      </p:pic>
      <p:sp>
        <p:nvSpPr>
          <p:cNvPr id="179" name="TextBox 178"/>
          <p:cNvSpPr txBox="1"/>
          <p:nvPr/>
        </p:nvSpPr>
        <p:spPr>
          <a:xfrm>
            <a:off x="28956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ACFA1899-5199-4362-8C6A-A658FBB0CDAE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5" name="Straight Connector 64"/>
          <p:cNvCxnSpPr>
            <a:stCxn id="168" idx="2"/>
          </p:cNvCxnSpPr>
          <p:nvPr/>
        </p:nvCxnSpPr>
        <p:spPr bwMode="auto">
          <a:xfrm rot="5400000" flipH="1" flipV="1">
            <a:off x="866745" y="3705255"/>
            <a:ext cx="2686110" cy="289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0800000">
            <a:off x="609601" y="3733800"/>
            <a:ext cx="289560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35" grpId="0"/>
      <p:bldP spid="39" grpId="0"/>
      <p:bldP spid="41" grpId="0"/>
      <p:bldP spid="88" grpId="0" animBg="1"/>
      <p:bldP spid="90" grpId="0"/>
      <p:bldP spid="91" grpId="0"/>
      <p:bldP spid="94" grpId="0"/>
      <p:bldP spid="95" grpId="0" animBg="1"/>
      <p:bldP spid="97" grpId="0"/>
      <p:bldP spid="112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69" grpId="1"/>
      <p:bldP spid="171" grpId="0"/>
      <p:bldP spid="172" grpId="0"/>
      <p:bldP spid="173" grpId="0"/>
      <p:bldP spid="174" grpId="0"/>
      <p:bldP spid="176" grpId="0"/>
      <p:bldP spid="177" grpId="0"/>
      <p:bldP spid="179" grpId="0"/>
      <p:bldP spid="17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76324" y="2686050"/>
            <a:ext cx="3190876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lvl="1">
              <a:lnSpc>
                <a:spcPct val="80000"/>
              </a:lnSpc>
              <a:buClr>
                <a:srgbClr val="FC0427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GUSTO: Design Tool and Methodology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Decomposition Methods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Inflection Point Analysis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Design Alternatives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Matrix Decompositions</a:t>
            </a:r>
            <a:r>
              <a:rPr lang="en-US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QR, LU and </a:t>
            </a:r>
            <a:r>
              <a:rPr lang="en-US" sz="3000" cap="small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Cholesky</a:t>
            </a:r>
            <a:endParaRPr lang="en-US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1828800" y="1600200"/>
          <a:ext cx="2363787" cy="568325"/>
        </p:xfrm>
        <a:graphic>
          <a:graphicData uri="http://schemas.openxmlformats.org/presentationml/2006/ole">
            <p:oleObj spid="_x0000_s943106" name="Equation" r:id="rId4" imgW="634680" imgH="203040" progId="Equation.3">
              <p:embed/>
            </p:oleObj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16002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6682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Given Matrix</a:t>
            </a:r>
            <a:endParaRPr lang="en-US" sz="2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8808" y="243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Orthogonal Matrix</a:t>
            </a:r>
            <a:endParaRPr lang="en-US" sz="2000" dirty="0"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2827919" y="2323703"/>
            <a:ext cx="381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8600" y="1447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Upper Triangular Matrix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47" name="Object 39"/>
          <p:cNvGraphicFramePr>
            <a:graphicFrameLocks noChangeAspect="1"/>
          </p:cNvGraphicFramePr>
          <p:nvPr/>
        </p:nvGraphicFramePr>
        <p:xfrm>
          <a:off x="6172200" y="1447800"/>
          <a:ext cx="2895600" cy="838200"/>
        </p:xfrm>
        <a:graphic>
          <a:graphicData uri="http://schemas.openxmlformats.org/presentationml/2006/ole">
            <p:oleObj spid="_x0000_s943107" name="Equation" r:id="rId5" imgW="3365280" imgH="711000" progId="Equation.3">
              <p:embed/>
            </p:oleObj>
          </a:graphicData>
        </a:graphic>
      </p:graphicFrame>
      <p:graphicFrame>
        <p:nvGraphicFramePr>
          <p:cNvPr id="48" name="Object 40"/>
          <p:cNvGraphicFramePr>
            <a:graphicFrameLocks noChangeAspect="1"/>
          </p:cNvGraphicFramePr>
          <p:nvPr/>
        </p:nvGraphicFramePr>
        <p:xfrm>
          <a:off x="914400" y="1066800"/>
          <a:ext cx="1905000" cy="381000"/>
        </p:xfrm>
        <a:graphic>
          <a:graphicData uri="http://schemas.openxmlformats.org/presentationml/2006/ole">
            <p:oleObj spid="_x0000_s943108" name="Equation" r:id="rId6" imgW="1257120" imgH="228600" progId="Equation.3">
              <p:embed/>
            </p:oleObj>
          </a:graphicData>
        </a:graphic>
      </p:graphicFrame>
      <p:graphicFrame>
        <p:nvGraphicFramePr>
          <p:cNvPr id="49" name="Object 41"/>
          <p:cNvGraphicFramePr>
            <a:graphicFrameLocks noChangeAspect="1"/>
          </p:cNvGraphicFramePr>
          <p:nvPr/>
        </p:nvGraphicFramePr>
        <p:xfrm>
          <a:off x="3124200" y="1010056"/>
          <a:ext cx="990600" cy="457200"/>
        </p:xfrm>
        <a:graphic>
          <a:graphicData uri="http://schemas.openxmlformats.org/presentationml/2006/ole">
            <p:oleObj spid="_x0000_s943109" name="Equation" r:id="rId7" imgW="596880" imgH="228600" progId="Equation.3">
              <p:embed/>
            </p:oleObj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rot="16200000" flipV="1">
            <a:off x="2590800" y="1447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086100" y="1485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ACFA1899-5199-4362-8C6A-A658FBB0CDAE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>
            <a:off x="4038600" y="18288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" name="Object 36"/>
          <p:cNvGraphicFramePr>
            <a:graphicFrameLocks noChangeAspect="1"/>
          </p:cNvGraphicFramePr>
          <p:nvPr/>
        </p:nvGraphicFramePr>
        <p:xfrm>
          <a:off x="1810968" y="3085288"/>
          <a:ext cx="2363788" cy="496888"/>
        </p:xfrm>
        <a:graphic>
          <a:graphicData uri="http://schemas.openxmlformats.org/presentationml/2006/ole">
            <p:oleObj spid="_x0000_s943110" name="Equation" r:id="rId8" imgW="634680" imgH="1774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00200" y="3810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Lower Triangular Matrix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35" name="Object 39"/>
          <p:cNvGraphicFramePr>
            <a:graphicFrameLocks noChangeAspect="1"/>
          </p:cNvGraphicFramePr>
          <p:nvPr/>
        </p:nvGraphicFramePr>
        <p:xfrm>
          <a:off x="6162472" y="2743200"/>
          <a:ext cx="2971800" cy="914400"/>
        </p:xfrm>
        <a:graphic>
          <a:graphicData uri="http://schemas.openxmlformats.org/presentationml/2006/ole">
            <p:oleObj spid="_x0000_s943111" name="Equation" r:id="rId9" imgW="3238200" imgH="711000" progId="Equation.3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1590472" y="33417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9728" y="31050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Given Matrix</a:t>
            </a:r>
            <a:endParaRPr lang="en-US" sz="2000" dirty="0"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2771175" y="3771503"/>
            <a:ext cx="381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38600" y="296917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Upper Triangular Matrix</a:t>
            </a:r>
            <a:endParaRPr lang="en-US" sz="2000" dirty="0"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rot="10800000">
            <a:off x="4038600" y="335017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8" name="Object 36"/>
          <p:cNvGraphicFramePr>
            <a:graphicFrameLocks noChangeAspect="1"/>
          </p:cNvGraphicFramePr>
          <p:nvPr/>
        </p:nvGraphicFramePr>
        <p:xfrm>
          <a:off x="1778536" y="4267200"/>
          <a:ext cx="2647950" cy="568325"/>
        </p:xfrm>
        <a:graphic>
          <a:graphicData uri="http://schemas.openxmlformats.org/presentationml/2006/ole">
            <p:oleObj spid="_x0000_s943112" name="Equation" r:id="rId10" imgW="711000" imgH="203040" progId="Equation.3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350520" y="516924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Unique Lower Triangular Matrix (</a:t>
            </a:r>
            <a:r>
              <a:rPr lang="en-US" sz="2000" dirty="0" err="1" smtClean="0">
                <a:latin typeface="+mn-lt"/>
              </a:rPr>
              <a:t>Cholesky</a:t>
            </a:r>
            <a:r>
              <a:rPr lang="en-US" sz="2000" dirty="0" smtClean="0">
                <a:latin typeface="+mn-lt"/>
              </a:rPr>
              <a:t> triangle)</a:t>
            </a:r>
            <a:endParaRPr lang="en-US" sz="2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67200" y="4168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Transpose of Lower Triangular Matrix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65" name="Object 39"/>
          <p:cNvGraphicFramePr>
            <a:graphicFrameLocks noChangeAspect="1"/>
          </p:cNvGraphicFramePr>
          <p:nvPr/>
        </p:nvGraphicFramePr>
        <p:xfrm>
          <a:off x="5867401" y="4876800"/>
          <a:ext cx="3276599" cy="990600"/>
        </p:xfrm>
        <a:graphic>
          <a:graphicData uri="http://schemas.openxmlformats.org/presentationml/2006/ole">
            <p:oleObj spid="_x0000_s943113" name="Equation" r:id="rId11" imgW="3390840" imgH="711000" progId="Equation.3">
              <p:embed/>
            </p:oleObj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1600200" y="45609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4324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Given Matrix</a:t>
            </a:r>
            <a:endParaRPr lang="en-US" sz="2000" dirty="0">
              <a:latin typeface="+mn-lt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rot="10800000">
            <a:off x="4267200" y="4572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2761447" y="4990703"/>
            <a:ext cx="381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46" grpId="0"/>
      <p:bldP spid="46" grpId="1"/>
      <p:bldP spid="29" grpId="0"/>
      <p:bldP spid="29" grpId="1"/>
      <p:bldP spid="54" grpId="0"/>
      <p:bldP spid="54" grpId="1"/>
      <p:bldP spid="56" grpId="0"/>
      <p:bldP spid="56" grpId="1"/>
      <p:bldP spid="61" grpId="0"/>
      <p:bldP spid="64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Matrix Inversion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8500" name="Picture 4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13" y="2269596"/>
            <a:ext cx="104775" cy="104775"/>
          </a:xfrm>
          <a:prstGeom prst="rect">
            <a:avLst/>
          </a:prstGeom>
          <a:noFill/>
        </p:spPr>
      </p:pic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8509" name="Object 13"/>
          <p:cNvGraphicFramePr>
            <a:graphicFrameLocks noChangeAspect="1"/>
          </p:cNvGraphicFramePr>
          <p:nvPr/>
        </p:nvGraphicFramePr>
        <p:xfrm>
          <a:off x="2971800" y="914400"/>
          <a:ext cx="2819400" cy="762000"/>
        </p:xfrm>
        <a:graphic>
          <a:graphicData uri="http://schemas.openxmlformats.org/presentationml/2006/ole">
            <p:oleObj spid="_x0000_s946178" name="Equation" r:id="rId5" imgW="711000" imgH="19044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819400" y="137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2440" y="115435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Given Matrix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188392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Inverse Matrix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0888" y="1199744"/>
            <a:ext cx="17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Identity Matrix</a:t>
            </a:r>
            <a:endParaRPr lang="en-US" sz="2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000897" y="1790303"/>
            <a:ext cx="381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638800" y="1418617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2291" name="Object 3"/>
          <p:cNvGraphicFramePr>
            <a:graphicFrameLocks noChangeAspect="1"/>
          </p:cNvGraphicFramePr>
          <p:nvPr/>
        </p:nvGraphicFramePr>
        <p:xfrm>
          <a:off x="152400" y="2715683"/>
          <a:ext cx="4876800" cy="1371600"/>
        </p:xfrm>
        <a:graphic>
          <a:graphicData uri="http://schemas.openxmlformats.org/presentationml/2006/ole">
            <p:oleObj spid="_x0000_s946179" name="Equation" r:id="rId6" imgW="2920680" imgH="711000" progId="Equation.3">
              <p:embed/>
            </p:oleObj>
          </a:graphicData>
        </a:graphic>
      </p:graphicFrame>
      <p:graphicFrame>
        <p:nvGraphicFramePr>
          <p:cNvPr id="652292" name="Object 4"/>
          <p:cNvGraphicFramePr>
            <a:graphicFrameLocks noChangeAspect="1"/>
          </p:cNvGraphicFramePr>
          <p:nvPr/>
        </p:nvGraphicFramePr>
        <p:xfrm>
          <a:off x="5181600" y="2182283"/>
          <a:ext cx="3886200" cy="609600"/>
        </p:xfrm>
        <a:graphic>
          <a:graphicData uri="http://schemas.openxmlformats.org/presentationml/2006/ole">
            <p:oleObj spid="_x0000_s946180" name="Equation" r:id="rId7" imgW="1562040" imgH="228600" progId="Equation.3">
              <p:embed/>
            </p:oleObj>
          </a:graphicData>
        </a:graphic>
      </p:graphicFrame>
      <p:sp>
        <p:nvSpPr>
          <p:cNvPr id="23" name="Oval 22"/>
          <p:cNvSpPr/>
          <p:nvPr/>
        </p:nvSpPr>
        <p:spPr>
          <a:xfrm>
            <a:off x="152400" y="2715683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7400" y="2791883"/>
            <a:ext cx="533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27100" y="2046816"/>
            <a:ext cx="1346200" cy="668867"/>
          </a:xfrm>
          <a:custGeom>
            <a:avLst/>
            <a:gdLst>
              <a:gd name="connsiteX0" fmla="*/ 0 w 1346200"/>
              <a:gd name="connsiteY0" fmla="*/ 465667 h 668867"/>
              <a:gd name="connsiteX1" fmla="*/ 889000 w 1346200"/>
              <a:gd name="connsiteY1" fmla="*/ 33867 h 668867"/>
              <a:gd name="connsiteX2" fmla="*/ 1346200 w 1346200"/>
              <a:gd name="connsiteY2" fmla="*/ 6688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668867">
                <a:moveTo>
                  <a:pt x="0" y="465667"/>
                </a:moveTo>
                <a:cubicBezTo>
                  <a:pt x="332316" y="232833"/>
                  <a:pt x="664633" y="0"/>
                  <a:pt x="889000" y="33867"/>
                </a:cubicBezTo>
                <a:cubicBezTo>
                  <a:pt x="1113367" y="67734"/>
                  <a:pt x="1267883" y="556684"/>
                  <a:pt x="1346200" y="66886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74900" y="3109383"/>
            <a:ext cx="1701800" cy="1615017"/>
          </a:xfrm>
          <a:custGeom>
            <a:avLst/>
            <a:gdLst>
              <a:gd name="connsiteX0" fmla="*/ 0 w 1701800"/>
              <a:gd name="connsiteY0" fmla="*/ 1079500 h 1615017"/>
              <a:gd name="connsiteX1" fmla="*/ 876300 w 1701800"/>
              <a:gd name="connsiteY1" fmla="*/ 1435100 h 1615017"/>
              <a:gd name="connsiteX2" fmla="*/ 1701800 w 1701800"/>
              <a:gd name="connsiteY2" fmla="*/ 0 h 16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615017">
                <a:moveTo>
                  <a:pt x="0" y="1079500"/>
                </a:moveTo>
                <a:cubicBezTo>
                  <a:pt x="296333" y="1347258"/>
                  <a:pt x="592667" y="1615017"/>
                  <a:pt x="876300" y="1435100"/>
                </a:cubicBezTo>
                <a:cubicBezTo>
                  <a:pt x="1159933" y="1255183"/>
                  <a:pt x="1430866" y="627591"/>
                  <a:pt x="1701800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2293" name="Object 5"/>
          <p:cNvGraphicFramePr>
            <a:graphicFrameLocks noChangeAspect="1"/>
          </p:cNvGraphicFramePr>
          <p:nvPr/>
        </p:nvGraphicFramePr>
        <p:xfrm>
          <a:off x="1600200" y="2106083"/>
          <a:ext cx="284163" cy="339725"/>
        </p:xfrm>
        <a:graphic>
          <a:graphicData uri="http://schemas.openxmlformats.org/presentationml/2006/ole">
            <p:oleObj spid="_x0000_s946181" name="Equation" r:id="rId8" imgW="114120" imgH="126720" progId="Equation.3">
              <p:embed/>
            </p:oleObj>
          </a:graphicData>
        </a:graphic>
      </p:graphicFrame>
      <p:graphicFrame>
        <p:nvGraphicFramePr>
          <p:cNvPr id="652294" name="Object 6"/>
          <p:cNvGraphicFramePr>
            <a:graphicFrameLocks noChangeAspect="1"/>
          </p:cNvGraphicFramePr>
          <p:nvPr/>
        </p:nvGraphicFramePr>
        <p:xfrm>
          <a:off x="2895600" y="4163483"/>
          <a:ext cx="315913" cy="271462"/>
        </p:xfrm>
        <a:graphic>
          <a:graphicData uri="http://schemas.openxmlformats.org/presentationml/2006/ole">
            <p:oleObj spid="_x0000_s946182" name="Equation" r:id="rId9" imgW="126720" imgH="101520" progId="Equation.3">
              <p:embed/>
            </p:oleObj>
          </a:graphicData>
        </a:graphic>
      </p:graphicFrame>
      <p:sp>
        <p:nvSpPr>
          <p:cNvPr id="34" name="Freeform 33"/>
          <p:cNvSpPr/>
          <p:nvPr/>
        </p:nvSpPr>
        <p:spPr>
          <a:xfrm>
            <a:off x="1066800" y="2106083"/>
            <a:ext cx="1752600" cy="685800"/>
          </a:xfrm>
          <a:custGeom>
            <a:avLst/>
            <a:gdLst>
              <a:gd name="connsiteX0" fmla="*/ 0 w 1346200"/>
              <a:gd name="connsiteY0" fmla="*/ 465667 h 668867"/>
              <a:gd name="connsiteX1" fmla="*/ 889000 w 1346200"/>
              <a:gd name="connsiteY1" fmla="*/ 33867 h 668867"/>
              <a:gd name="connsiteX2" fmla="*/ 1346200 w 1346200"/>
              <a:gd name="connsiteY2" fmla="*/ 6688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668867">
                <a:moveTo>
                  <a:pt x="0" y="465667"/>
                </a:moveTo>
                <a:cubicBezTo>
                  <a:pt x="332316" y="232833"/>
                  <a:pt x="664633" y="0"/>
                  <a:pt x="889000" y="33867"/>
                </a:cubicBezTo>
                <a:cubicBezTo>
                  <a:pt x="1113367" y="67734"/>
                  <a:pt x="1267883" y="556684"/>
                  <a:pt x="1346200" y="66886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95400" y="2182283"/>
            <a:ext cx="2057400" cy="685800"/>
          </a:xfrm>
          <a:custGeom>
            <a:avLst/>
            <a:gdLst>
              <a:gd name="connsiteX0" fmla="*/ 0 w 1346200"/>
              <a:gd name="connsiteY0" fmla="*/ 465667 h 668867"/>
              <a:gd name="connsiteX1" fmla="*/ 889000 w 1346200"/>
              <a:gd name="connsiteY1" fmla="*/ 33867 h 668867"/>
              <a:gd name="connsiteX2" fmla="*/ 1346200 w 1346200"/>
              <a:gd name="connsiteY2" fmla="*/ 6688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668867">
                <a:moveTo>
                  <a:pt x="0" y="465667"/>
                </a:moveTo>
                <a:cubicBezTo>
                  <a:pt x="332316" y="232833"/>
                  <a:pt x="664633" y="0"/>
                  <a:pt x="889000" y="33867"/>
                </a:cubicBezTo>
                <a:cubicBezTo>
                  <a:pt x="1113367" y="67734"/>
                  <a:pt x="1267883" y="556684"/>
                  <a:pt x="1346200" y="66886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90800" y="2791883"/>
            <a:ext cx="533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24200" y="2791883"/>
            <a:ext cx="533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819400" y="3096683"/>
            <a:ext cx="1600200" cy="1615017"/>
          </a:xfrm>
          <a:custGeom>
            <a:avLst/>
            <a:gdLst>
              <a:gd name="connsiteX0" fmla="*/ 0 w 1701800"/>
              <a:gd name="connsiteY0" fmla="*/ 1079500 h 1615017"/>
              <a:gd name="connsiteX1" fmla="*/ 876300 w 1701800"/>
              <a:gd name="connsiteY1" fmla="*/ 1435100 h 1615017"/>
              <a:gd name="connsiteX2" fmla="*/ 1701800 w 1701800"/>
              <a:gd name="connsiteY2" fmla="*/ 0 h 16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615017">
                <a:moveTo>
                  <a:pt x="0" y="1079500"/>
                </a:moveTo>
                <a:cubicBezTo>
                  <a:pt x="296333" y="1347258"/>
                  <a:pt x="592667" y="1615017"/>
                  <a:pt x="876300" y="1435100"/>
                </a:cubicBezTo>
                <a:cubicBezTo>
                  <a:pt x="1159933" y="1255183"/>
                  <a:pt x="1430866" y="627591"/>
                  <a:pt x="1701800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52800" y="3020483"/>
            <a:ext cx="1371600" cy="1615017"/>
          </a:xfrm>
          <a:custGeom>
            <a:avLst/>
            <a:gdLst>
              <a:gd name="connsiteX0" fmla="*/ 0 w 1701800"/>
              <a:gd name="connsiteY0" fmla="*/ 1079500 h 1615017"/>
              <a:gd name="connsiteX1" fmla="*/ 876300 w 1701800"/>
              <a:gd name="connsiteY1" fmla="*/ 1435100 h 1615017"/>
              <a:gd name="connsiteX2" fmla="*/ 1701800 w 1701800"/>
              <a:gd name="connsiteY2" fmla="*/ 0 h 16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615017">
                <a:moveTo>
                  <a:pt x="0" y="1079500"/>
                </a:moveTo>
                <a:cubicBezTo>
                  <a:pt x="296333" y="1347258"/>
                  <a:pt x="592667" y="1615017"/>
                  <a:pt x="876300" y="1435100"/>
                </a:cubicBezTo>
                <a:cubicBezTo>
                  <a:pt x="1159933" y="1255183"/>
                  <a:pt x="1430866" y="627591"/>
                  <a:pt x="1701800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2295" name="Object 7"/>
          <p:cNvGraphicFramePr>
            <a:graphicFrameLocks noChangeAspect="1"/>
          </p:cNvGraphicFramePr>
          <p:nvPr/>
        </p:nvGraphicFramePr>
        <p:xfrm>
          <a:off x="5119688" y="3096683"/>
          <a:ext cx="4011612" cy="609600"/>
        </p:xfrm>
        <a:graphic>
          <a:graphicData uri="http://schemas.openxmlformats.org/presentationml/2006/ole">
            <p:oleObj spid="_x0000_s946183" name="Equation" r:id="rId10" imgW="1612800" imgH="228600" progId="Equation.3">
              <p:embed/>
            </p:oleObj>
          </a:graphicData>
        </a:graphic>
      </p:graphicFrame>
      <p:graphicFrame>
        <p:nvGraphicFramePr>
          <p:cNvPr id="652296" name="Object 8"/>
          <p:cNvGraphicFramePr>
            <a:graphicFrameLocks noChangeAspect="1"/>
          </p:cNvGraphicFramePr>
          <p:nvPr/>
        </p:nvGraphicFramePr>
        <p:xfrm>
          <a:off x="5102225" y="4087283"/>
          <a:ext cx="3981450" cy="609600"/>
        </p:xfrm>
        <a:graphic>
          <a:graphicData uri="http://schemas.openxmlformats.org/presentationml/2006/ole">
            <p:oleObj spid="_x0000_s946184" name="Equation" r:id="rId11" imgW="1600200" imgH="2286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86000" y="480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Full Matrix Inversion is costly!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ACFA1899-5199-4362-8C6A-A658FBB0CDA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762000" y="5486400"/>
          <a:ext cx="2057400" cy="639763"/>
        </p:xfrm>
        <a:graphic>
          <a:graphicData uri="http://schemas.openxmlformats.org/presentationml/2006/ole">
            <p:oleObj spid="_x0000_s946185" name="Equation" r:id="rId12" imgW="914400" imgH="228600" progId="Equation.3">
              <p:embed/>
            </p:oleObj>
          </a:graphicData>
        </a:graphic>
      </p:graphicFrame>
      <p:graphicFrame>
        <p:nvGraphicFramePr>
          <p:cNvPr id="47" name="Object 42"/>
          <p:cNvGraphicFramePr>
            <a:graphicFrameLocks noChangeAspect="1"/>
          </p:cNvGraphicFramePr>
          <p:nvPr/>
        </p:nvGraphicFramePr>
        <p:xfrm>
          <a:off x="3505200" y="5486400"/>
          <a:ext cx="2209800" cy="568325"/>
        </p:xfrm>
        <a:graphic>
          <a:graphicData uri="http://schemas.openxmlformats.org/presentationml/2006/ole">
            <p:oleObj spid="_x0000_s946186" name="Equation" r:id="rId13" imgW="927000" imgH="203040" progId="Equation.3">
              <p:embed/>
            </p:oleObj>
          </a:graphicData>
        </a:graphic>
      </p:graphicFrame>
      <p:graphicFrame>
        <p:nvGraphicFramePr>
          <p:cNvPr id="51" name="Object 42"/>
          <p:cNvGraphicFramePr>
            <a:graphicFrameLocks noChangeAspect="1"/>
          </p:cNvGraphicFramePr>
          <p:nvPr/>
        </p:nvGraphicFramePr>
        <p:xfrm>
          <a:off x="6248400" y="5456237"/>
          <a:ext cx="2667000" cy="639763"/>
        </p:xfrm>
        <a:graphic>
          <a:graphicData uri="http://schemas.openxmlformats.org/presentationml/2006/ole">
            <p:oleObj spid="_x0000_s946187" name="Equation" r:id="rId14" imgW="114300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3" grpId="0" animBg="1"/>
      <p:bldP spid="23" grpId="1" animBg="1"/>
      <p:bldP spid="23" grpId="2" animBg="1"/>
      <p:bldP spid="24" grpId="0" animBg="1"/>
      <p:bldP spid="27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48768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Matrix Decompositions are essential computations for wireless communications;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 algn="just">
              <a:lnSpc>
                <a:spcPct val="80000"/>
              </a:lnSpc>
              <a:buClr>
                <a:srgbClr val="0070C0"/>
              </a:buCl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Matrix Decompositions are used for simplifying matrix inversion which are used in  </a:t>
            </a:r>
          </a:p>
          <a:p>
            <a:pPr marL="857250" lvl="1" indent="-457200" algn="just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Equalization algorithms to remove the effect of the channel on the signal,</a:t>
            </a:r>
          </a:p>
          <a:p>
            <a:pPr marL="857250" lvl="1" indent="-457200" algn="just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Minimum mean square error algorithms for pre-coding in spatial multiplexing,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 algn="just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Detection-estimation algorithms in space-time coding.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57250" lvl="1" indent="-457200">
              <a:lnSpc>
                <a:spcPct val="80000"/>
              </a:lnSpc>
            </a:pPr>
            <a:endParaRPr lang="en-US" sz="1600" dirty="0" smtClean="0">
              <a:latin typeface="Arial" charset="0"/>
              <a:ea typeface="+mn-ea"/>
              <a:cs typeface="+mn-cs"/>
            </a:endParaRPr>
          </a:p>
          <a:p>
            <a:pPr marL="857250" lvl="1" indent="-457200">
              <a:lnSpc>
                <a:spcPct val="80000"/>
              </a:lnSpc>
            </a:pPr>
            <a:endParaRPr lang="en-US" sz="14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000" dirty="0">
              <a:latin typeface="Arial" charset="0"/>
            </a:endParaRPr>
          </a:p>
          <a:p>
            <a:pPr marL="838200" lvl="1" indent="-381000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marL="838200" lvl="1" indent="-381000">
              <a:lnSpc>
                <a:spcPct val="80000"/>
              </a:lnSpc>
            </a:pPr>
            <a:endParaRPr lang="en-US" sz="2000" dirty="0">
              <a:latin typeface="Arial" charset="0"/>
            </a:endParaRPr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57600"/>
            <a:ext cx="25146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1800" y="12954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QR,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5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2375" y="6557962"/>
            <a:ext cx="3016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076325" y="3429000"/>
            <a:ext cx="17526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lvl="1">
              <a:lnSpc>
                <a:spcPct val="80000"/>
              </a:lnSpc>
              <a:buClr>
                <a:srgbClr val="FC0427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GUSTO: Design Tool and Methodology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Decomposition Methods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Inflection Point Analysis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Design Alternatives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93037" cy="11430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R</a:t>
            </a:r>
            <a:r>
              <a:rPr lang="en-US" sz="4000" b="1" dirty="0" smtClean="0">
                <a:latin typeface="+mn-lt"/>
              </a:rPr>
              <a:t>esults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2000" b="1" dirty="0" smtClean="0">
                <a:latin typeface="+mn-lt"/>
              </a:rPr>
              <a:t>Inflection Point Analysis: Sequential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295399"/>
          <a:ext cx="85344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63000" y="6477000"/>
            <a:ext cx="381000" cy="381000"/>
          </a:xfrm>
        </p:spPr>
        <p:txBody>
          <a:bodyPr/>
          <a:lstStyle/>
          <a:p>
            <a:fld id="{7405A566-06B6-408E-B1D8-BDF565F576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 rot="20575067">
            <a:off x="5264022" y="4061789"/>
            <a:ext cx="3352800" cy="54590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93037" cy="8382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R</a:t>
            </a:r>
            <a:r>
              <a:rPr lang="en-US" sz="4000" b="1" dirty="0" smtClean="0">
                <a:latin typeface="+mn-lt"/>
              </a:rPr>
              <a:t>esults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2000" b="1" dirty="0" smtClean="0">
                <a:latin typeface="+mn-lt"/>
              </a:rPr>
              <a:t>Inflection Point Analysis: Parallel 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2192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 bwMode="auto">
          <a:xfrm rot="20575067">
            <a:off x="5645023" y="3528390"/>
            <a:ext cx="3352800" cy="54590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7405A566-06B6-408E-B1D8-BDF565F576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686800" cy="700087"/>
          </a:xfrm>
        </p:spPr>
        <p:txBody>
          <a:bodyPr/>
          <a:lstStyle/>
          <a:p>
            <a:r>
              <a:rPr lang="en-US" sz="4000" b="1" dirty="0" smtClean="0">
                <a:latin typeface="+mn-lt"/>
              </a:rPr>
              <a:t>Results</a:t>
            </a:r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Finding the Optimal Hardware </a:t>
            </a:r>
            <a:r>
              <a:rPr lang="en-US" sz="2000" b="1" dirty="0" smtClean="0">
                <a:latin typeface="+mn-lt"/>
              </a:rPr>
              <a:t>: Decomposition Methods</a:t>
            </a:r>
            <a:endParaRPr lang="en-US" sz="2000" b="1" dirty="0"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209800" y="10668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533400" y="1295400"/>
          <a:ext cx="7848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1600200" y="5950803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6027003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5722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Purpose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5722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Specific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5334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5334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5334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Cholesky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3667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 in Area (Percentage)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562600" y="25146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/>
      <p:bldP spid="23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/>
          <p:nvPr/>
        </p:nvGraphicFramePr>
        <p:xfrm>
          <a:off x="381000" y="1295400"/>
          <a:ext cx="807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686800" cy="700087"/>
          </a:xfrm>
        </p:spPr>
        <p:txBody>
          <a:bodyPr/>
          <a:lstStyle/>
          <a:p>
            <a:r>
              <a:rPr lang="en-US" sz="4000" b="1" dirty="0" smtClean="0">
                <a:latin typeface="+mn-lt"/>
              </a:rPr>
              <a:t>Results</a:t>
            </a:r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Finding the Optimal Hardware</a:t>
            </a:r>
            <a:r>
              <a:rPr lang="en-US" sz="2000" b="1" dirty="0" smtClean="0">
                <a:latin typeface="+mn-lt"/>
              </a:rPr>
              <a:t>: Decomposition Methods</a:t>
            </a:r>
            <a:endParaRPr lang="en-US" sz="2000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594360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5943600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76400" y="57984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Purpose Architecture (Mode 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5722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Specific Architecture (Mode 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25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25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525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Cholesky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1371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Throughput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(Percentage)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2524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3581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2895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+mn-lt"/>
              </a:rPr>
              <a:t>Results</a:t>
            </a:r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Finding </a:t>
            </a:r>
            <a:r>
              <a:rPr lang="en-US" sz="2000" b="1" smtClean="0">
                <a:latin typeface="+mn-lt"/>
              </a:rPr>
              <a:t>the Optimal </a:t>
            </a:r>
            <a:r>
              <a:rPr lang="en-US" sz="2000" b="1" dirty="0" smtClean="0">
                <a:latin typeface="+mn-lt"/>
              </a:rPr>
              <a:t>Hardware: Matrix Inversion (using QR)</a:t>
            </a:r>
            <a:endParaRPr lang="en-US" sz="2000" b="1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7912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FF0000"/>
                </a:solidFill>
              </a:rPr>
              <a:t>average </a:t>
            </a:r>
            <a:r>
              <a:rPr lang="en-US" sz="2000" b="1" dirty="0">
                <a:solidFill>
                  <a:srgbClr val="FF0000"/>
                </a:solidFill>
              </a:rPr>
              <a:t>of 59% decrease in area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FF0000"/>
                </a:solidFill>
              </a:rPr>
              <a:t>3X </a:t>
            </a:r>
            <a:r>
              <a:rPr lang="en-US" sz="2000" b="1" dirty="0">
                <a:solidFill>
                  <a:srgbClr val="FF0000"/>
                </a:solidFill>
              </a:rPr>
              <a:t>increase in </a:t>
            </a:r>
            <a:r>
              <a:rPr lang="en-US" sz="2000" b="1" dirty="0" smtClean="0">
                <a:solidFill>
                  <a:srgbClr val="FF0000"/>
                </a:solidFill>
              </a:rPr>
              <a:t>throughput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0" y="12954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981200" y="5257800"/>
            <a:ext cx="525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3657600" y="16764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334000" y="26670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419600" y="2846613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638800" y="9144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93037" cy="8382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R</a:t>
            </a:r>
            <a:r>
              <a:rPr lang="en-US" sz="4000" b="1" dirty="0" smtClean="0">
                <a:latin typeface="+mn-lt"/>
              </a:rPr>
              <a:t>esults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2000" b="1" dirty="0" smtClean="0">
                <a:latin typeface="+mn-lt"/>
              </a:rPr>
              <a:t>Architectural Design Alternatives</a:t>
            </a:r>
            <a:endParaRPr lang="en-US" sz="2000" b="1" dirty="0">
              <a:latin typeface="+mn-lt"/>
            </a:endParaRPr>
          </a:p>
        </p:txBody>
      </p:sp>
      <p:pic>
        <p:nvPicPr>
          <p:cNvPr id="131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43013"/>
            <a:ext cx="8001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7405A566-06B6-408E-B1D8-BDF565F576E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686800" cy="700087"/>
          </a:xfrm>
        </p:spPr>
        <p:txBody>
          <a:bodyPr/>
          <a:lstStyle/>
          <a:p>
            <a:r>
              <a:rPr lang="en-US" sz="4000" b="1" dirty="0" smtClean="0">
                <a:latin typeface="Arial" charset="0"/>
              </a:rPr>
              <a:t>Results</a:t>
            </a:r>
            <a:r>
              <a:rPr lang="en-US" sz="4000" b="1" dirty="0">
                <a:latin typeface="Arial" charset="0"/>
              </a:rPr>
              <a:t/>
            </a:r>
            <a:br>
              <a:rPr lang="en-US" sz="4000" b="1" dirty="0">
                <a:latin typeface="Arial" charset="0"/>
              </a:rPr>
            </a:br>
            <a:r>
              <a:rPr lang="en-US" sz="2000" b="1" dirty="0">
                <a:latin typeface="Arial" charset="0"/>
              </a:rPr>
              <a:t>Comparison with </a:t>
            </a:r>
            <a:r>
              <a:rPr lang="en-US" sz="2000" b="1" dirty="0" smtClean="0">
                <a:latin typeface="Arial" charset="0"/>
              </a:rPr>
              <a:t>Previously Published Work: </a:t>
            </a:r>
            <a:r>
              <a:rPr lang="en-US" sz="2000" dirty="0" smtClean="0">
                <a:latin typeface="Arial" charset="0"/>
              </a:rPr>
              <a:t>AWC</a:t>
            </a:r>
            <a:endParaRPr lang="en-US" sz="2000" b="1" dirty="0"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733801" y="1425834"/>
          <a:ext cx="5257799" cy="3679566"/>
        </p:xfrm>
        <a:graphic>
          <a:graphicData uri="http://schemas.openxmlformats.org/drawingml/2006/table">
            <a:tbl>
              <a:tblPr/>
              <a:tblGrid>
                <a:gridCol w="1219199"/>
                <a:gridCol w="1012864"/>
                <a:gridCol w="923612"/>
                <a:gridCol w="578124"/>
                <a:gridCol w="640124"/>
                <a:gridCol w="883876"/>
              </a:tblGrid>
              <a:tr h="53731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Edman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et al.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Karkooti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et al.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Dick et al.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latin typeface="Times New Roman"/>
                          <a:ea typeface="Times New Roman"/>
                        </a:rPr>
                        <a:t>GUSTO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Application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Matrix Inversion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Matrix Inversion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latin typeface="Times New Roman"/>
                          <a:ea typeface="Times New Roman"/>
                        </a:rPr>
                        <a:t>Beamformer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AWC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Method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QR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QR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QR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QR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Matrix Size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4 × 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4 × 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</a:rPr>
                        <a:t>3 × 3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</a:rPr>
                        <a:t>5 × 5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</a:rPr>
                        <a:t>4 × 4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Bit width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Data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fixed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floating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NR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fixed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Device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Virtex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Virtex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Times New Roman"/>
                          <a:ea typeface="Times New Roman"/>
                        </a:rPr>
                        <a:t>Virtex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Virtex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Slices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4400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9117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3530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2558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DSP48s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NR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22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BRAMs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Throughput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600" b="1" i="1" baseline="300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×s</a:t>
                      </a:r>
                      <a:r>
                        <a:rPr lang="en-US" sz="1600" b="1" i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0.28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0.27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7585" name="Rectangle 1"/>
          <p:cNvSpPr>
            <a:spLocks noChangeArrowheads="1"/>
          </p:cNvSpPr>
          <p:nvPr/>
        </p:nvSpPr>
        <p:spPr bwMode="auto">
          <a:xfrm>
            <a:off x="0" y="5334000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427"/>
              </a:buClr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F.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Edman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, V.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Öwall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, “A Scalable Pipelined Complex Valued Matrix Inversion Architecture”, 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IEEE International Symposium on Circuits and Systems.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(2005).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427"/>
              </a:buClr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M.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Karkooti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, J.R.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Cavallaro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, C. Dick, “FPGA Implementation of Matrix Inversion Using QRD-RLS Algorithm”, 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Asilomar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Conference on Signals, Systems and Computers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(2005).</a:t>
            </a:r>
          </a:p>
          <a:p>
            <a:pPr lvl="0" algn="just" eaLnBrk="0" hangingPunct="0">
              <a:buClr>
                <a:srgbClr val="FC0427"/>
              </a:buClr>
              <a:buFontTx/>
              <a:buChar char="•"/>
              <a:tabLst>
                <a:tab pos="228600" algn="l"/>
              </a:tabLst>
            </a:pPr>
            <a:r>
              <a:rPr lang="en-US" sz="1100" dirty="0" smtClean="0">
                <a:latin typeface="+mn-lt"/>
              </a:rPr>
              <a:t>C. Dick, F. Harris, M. </a:t>
            </a:r>
            <a:r>
              <a:rPr lang="en-US" sz="1100" dirty="0" err="1" smtClean="0">
                <a:latin typeface="+mn-lt"/>
              </a:rPr>
              <a:t>Pajic</a:t>
            </a:r>
            <a:r>
              <a:rPr lang="en-US" sz="1100" dirty="0" smtClean="0">
                <a:latin typeface="+mn-lt"/>
              </a:rPr>
              <a:t>, D. </a:t>
            </a:r>
            <a:r>
              <a:rPr lang="en-US" sz="1100" dirty="0" err="1" smtClean="0">
                <a:latin typeface="+mn-lt"/>
              </a:rPr>
              <a:t>Vuletic</a:t>
            </a:r>
            <a:r>
              <a:rPr lang="en-US" sz="1100" dirty="0" smtClean="0">
                <a:latin typeface="+mn-lt"/>
              </a:rPr>
              <a:t>, “Real-Time QRD-Based </a:t>
            </a:r>
            <a:r>
              <a:rPr lang="en-US" sz="1100" dirty="0" err="1" smtClean="0">
                <a:latin typeface="+mn-lt"/>
              </a:rPr>
              <a:t>Beamforming</a:t>
            </a:r>
            <a:r>
              <a:rPr lang="en-US" sz="1100" dirty="0" smtClean="0">
                <a:latin typeface="+mn-lt"/>
              </a:rPr>
              <a:t> on an FPGA Platform,” </a:t>
            </a:r>
            <a:r>
              <a:rPr lang="en-US" sz="1100" i="1" dirty="0" err="1" smtClean="0">
                <a:latin typeface="+mn-lt"/>
                <a:ea typeface="Times New Roman" pitchFamily="18" charset="0"/>
              </a:rPr>
              <a:t>Asilomar</a:t>
            </a:r>
            <a:r>
              <a:rPr lang="en-US" sz="1100" i="1" dirty="0" smtClean="0">
                <a:latin typeface="+mn-lt"/>
                <a:ea typeface="Times New Roman" pitchFamily="18" charset="0"/>
              </a:rPr>
              <a:t> Conference on Signals, Systems and Computers </a:t>
            </a:r>
            <a:r>
              <a:rPr lang="en-US" sz="1100" dirty="0" smtClean="0">
                <a:latin typeface="+mn-lt"/>
                <a:ea typeface="Times New Roman" pitchFamily="18" charset="0"/>
              </a:rPr>
              <a:t>(2006).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766176" y="6557962"/>
            <a:ext cx="377824" cy="300038"/>
          </a:xfrm>
        </p:spPr>
        <p:txBody>
          <a:bodyPr/>
          <a:lstStyle/>
          <a:p>
            <a:fld id="{ACFA1899-5199-4362-8C6A-A658FBB0CDA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247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7999"/>
            <a:ext cx="335280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8600" y="21877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Adaptive Weight Calculation (AWC) Core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076325" y="4772025"/>
            <a:ext cx="17526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lvl="1">
              <a:lnSpc>
                <a:spcPct val="80000"/>
              </a:lnSpc>
              <a:buClr>
                <a:srgbClr val="FC0427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GUSTO: Design Tool and Methodology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Decomposition Methods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Inflection Point Analysis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Design Alternatives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eneral architecture design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tility and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ynthesis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ool for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ptimization 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0338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GUSTO is a tool to provide automatic generation and optimization of a variety of application specific 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processing elements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(PEs) with different parameterization options; </a:t>
            </a:r>
          </a:p>
          <a:p>
            <a:pPr algn="just">
              <a:buClr>
                <a:schemeClr val="accent1"/>
              </a:buClr>
            </a:pPr>
            <a:endParaRPr lang="en-US" sz="2000" dirty="0" smtClean="0">
              <a:latin typeface="+mn-lt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Times New Roman" pitchFamily="18" charset="0"/>
              </a:rPr>
              <a:t> Current Projects includes implementation of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Times New Roman" pitchFamily="18" charset="0"/>
              </a:rPr>
              <a:t> Short Preamble Processing unit for OFDM Receiver design.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Picture 4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722047"/>
            <a:ext cx="104775" cy="1047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890962" y="1186934"/>
            <a:ext cx="207168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GUSTO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" y="1771471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Bit width</a:t>
            </a:r>
          </a:p>
          <a:p>
            <a:pPr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(e.g.  19 bits of precision)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28600" y="2381071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Resource Allocation</a:t>
            </a:r>
          </a:p>
          <a:p>
            <a:pPr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(e.g.  4 multipliers and 3 adders)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850" y="2990671"/>
            <a:ext cx="293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Modes</a:t>
            </a:r>
          </a:p>
          <a:p>
            <a:pPr marL="0"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(e.g. Heterogeneous cores connected using hierarchical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datapaths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419100" y="1186935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Algorithm</a:t>
            </a:r>
          </a:p>
          <a:p>
            <a:pPr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(e.g.  QR decomposition)</a:t>
            </a:r>
            <a:endParaRPr lang="en-US" sz="12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6210300" y="2329934"/>
            <a:ext cx="209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HDL files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90875" y="141553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90875" y="202513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263473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90875" y="324274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75522" y="255694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34100" y="1715869"/>
            <a:ext cx="26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66469" y="194734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9201" y="6557962"/>
            <a:ext cx="3048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192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There are a number of tools that translate </a:t>
            </a:r>
            <a:r>
              <a:rPr lang="en-US" dirty="0" err="1" smtClean="0">
                <a:latin typeface="+mn-lt"/>
              </a:rPr>
              <a:t>Matlab</a:t>
            </a:r>
            <a:r>
              <a:rPr lang="en-US" dirty="0" smtClean="0">
                <a:latin typeface="+mn-lt"/>
              </a:rPr>
              <a:t> algorithms to a hardware description language;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However, we believe that the majority of these tools take the wrong approach;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We take a more focused approach, specifically developing a tool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that is targeting matrix computation algorithms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60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0574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 bwMode="auto">
          <a:xfrm rot="5400000" flipH="1" flipV="1">
            <a:off x="6477000" y="1828800"/>
            <a:ext cx="2667000" cy="22098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V="1">
            <a:off x="6477000" y="1752600"/>
            <a:ext cx="2590800" cy="24384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</p:spPr>
        <p:txBody>
          <a:bodyPr/>
          <a:lstStyle/>
          <a:p>
            <a:fld id="{4B57F5DA-D1DE-4CF7-9512-FD85B941A010}" type="slidenum">
              <a:rPr lang="en-US" sz="1200" b="1" smtClean="0">
                <a:latin typeface="+mj-lt"/>
              </a:rPr>
              <a:pPr/>
              <a:t>30</a:t>
            </a:fld>
            <a:endParaRPr lang="en-US" b="1" dirty="0"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5105400"/>
          <a:ext cx="8534400" cy="6032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476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kastner@cs.ucsd.edu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6387" name="Picture 3" descr="C:\Documents and Settings\Administrator\Local Settings\Temporary Internet Files\Content.IE5\4D6JCDYF\MCj03269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8057" y="2667000"/>
            <a:ext cx="1828343" cy="236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Computing Platforms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9835" name="Picture 11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13" y="3363913"/>
            <a:ext cx="104775" cy="1047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39200" y="6557962"/>
            <a:ext cx="3016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393" y="152400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ASICs</a:t>
            </a:r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896" y="1524000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DSPs</a:t>
            </a: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8432" y="1524000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FPGAs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653" y="152400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GPU</a:t>
            </a:r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0244" y="1524000"/>
            <a:ext cx="141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CELL BE</a:t>
            </a:r>
            <a:endParaRPr lang="en-US" dirty="0">
              <a:latin typeface="+mn-lt"/>
            </a:endParaRPr>
          </a:p>
        </p:txBody>
      </p:sp>
      <p:pic>
        <p:nvPicPr>
          <p:cNvPr id="1196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16764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6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09799"/>
            <a:ext cx="1600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2098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60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1336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60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5032" y="2133600"/>
            <a:ext cx="16002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52400" y="4419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Exceptional Performance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Long Time to Market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Substantial Costs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442863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Ease of Development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Fast Time to Market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Low Performance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4384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Ease of Development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Fast Time to Market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ASIC-like Performance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9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Major Contributions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2375" y="6557962"/>
            <a:ext cx="3016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2192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Design of a novel tool, </a:t>
            </a:r>
            <a:r>
              <a:rPr lang="en-US" b="1" dirty="0" smtClean="0">
                <a:latin typeface="+mn-lt"/>
              </a:rPr>
              <a:t>GUSTO</a:t>
            </a:r>
            <a:r>
              <a:rPr lang="en-US" dirty="0" smtClean="0">
                <a:latin typeface="+mn-lt"/>
              </a:rPr>
              <a:t>, for automatic generation and optimization of application specific matrix computation architectures from a given </a:t>
            </a:r>
            <a:r>
              <a:rPr lang="en-US" dirty="0" err="1" smtClean="0">
                <a:latin typeface="+mn-lt"/>
              </a:rPr>
              <a:t>Matlab</a:t>
            </a:r>
            <a:r>
              <a:rPr lang="en-US" dirty="0" smtClean="0">
                <a:latin typeface="+mn-lt"/>
              </a:rPr>
              <a:t> algorithm;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Comparison of different matrix decomposition methods in terms of different matrix dimensions, bit widths and parallelism;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endParaRPr lang="en-US" dirty="0" smtClean="0">
              <a:latin typeface="+mn-lt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Thorough study of area and throughput tradeoffs of matrix decomposition architectures using different parameterizations;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endParaRPr lang="en-US" dirty="0" smtClean="0">
              <a:latin typeface="+mn-lt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A case study: Implementation of Adaptive Weight Calculation Core using QRD-RLS algorithm.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eneral architecture design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tility and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ynthesis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ool for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ptimization 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4900"/>
            <a:ext cx="8382000" cy="1676400"/>
          </a:xfrm>
          <a:noFill/>
          <a:ln/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GUSTO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easy-to-use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tool for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more efficient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space exploration and development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automatically generates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optimizes application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architectures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creates a prototype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hardware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in just minutes instead of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days or weeks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2356" name="Picture 4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040313"/>
            <a:ext cx="104775" cy="104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71862" y="3505200"/>
            <a:ext cx="207168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GUSTO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089737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Bit width</a:t>
            </a:r>
          </a:p>
          <a:p>
            <a:pPr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(e.g.  19 bits of precision)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47700" y="4699337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Resource Allocation</a:t>
            </a:r>
          </a:p>
          <a:p>
            <a:pPr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(e.g.  4 multipliers and 3 adders)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95250" y="5308937"/>
            <a:ext cx="293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Modes</a:t>
            </a:r>
          </a:p>
          <a:p>
            <a:pPr marL="0" lvl="1"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(e.g. Heterogeneous cores connected using hierarchical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datapaths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5052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Algorithm</a:t>
            </a:r>
          </a:p>
          <a:p>
            <a:pPr algn="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(e.g.  QR decomposition)</a:t>
            </a:r>
            <a:endParaRPr lang="en-US" sz="12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5791200" y="4648200"/>
            <a:ext cx="209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HDL files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71775" y="3733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71775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81300" y="4953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71775" y="55610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56422" y="48752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6235" y="2514600"/>
            <a:ext cx="304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5715000" y="4034135"/>
            <a:ext cx="26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47369" y="4265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58000" y="3886200"/>
            <a:ext cx="14239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Number of bits used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7296495" y="3666657"/>
            <a:ext cx="45719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   40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10739" y="3662367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63080" y="3667081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20184" y="3667114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663080" y="3666657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691784" y="3666657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034680" y="3662351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77576" y="3663947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725245" y="3660745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01095" y="3660775"/>
            <a:ext cx="3048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737570" y="3498850"/>
            <a:ext cx="381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700" b="1" baseline="30000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5731220" y="2628900"/>
            <a:ext cx="3810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7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0" lvl="1"/>
            <a:endParaRPr lang="en-US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5731220" y="2933701"/>
            <a:ext cx="3810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7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</a:p>
          <a:p>
            <a:pPr marL="0" lvl="1"/>
            <a:endParaRPr 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5737570" y="3244850"/>
            <a:ext cx="381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700" b="1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5160005" y="3031496"/>
            <a:ext cx="1066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Average Error</a:t>
            </a:r>
            <a:endParaRPr lang="en-US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7904" y="5145388"/>
            <a:ext cx="2667000" cy="12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066800" y="1952625"/>
            <a:ext cx="51054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lvl="1">
              <a:lnSpc>
                <a:spcPct val="80000"/>
              </a:lnSpc>
              <a:buClr>
                <a:srgbClr val="FC0427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GUSTO: Design Tool and Methodology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Decomposition Methods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Inflection Point Analysis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Design Alternatives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6175" y="6557962"/>
            <a:ext cx="377825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600586" y="1100554"/>
            <a:ext cx="1936376" cy="270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 Analysis</a:t>
            </a: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3134840" y="1252953"/>
            <a:ext cx="4572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2152785" y="1066800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3505200" y="1651046"/>
            <a:ext cx="2057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Instruction Generation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 rot="16200000" flipH="1">
            <a:off x="4390131" y="1509652"/>
            <a:ext cx="279561" cy="3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3566691" y="2260646"/>
            <a:ext cx="1936376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Resource Allocation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124200" y="2413046"/>
            <a:ext cx="4572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40180" y="213307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Type and # of Arithmetic Resources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0" name="Straight Arrow Connector 179"/>
          <p:cNvCxnSpPr>
            <a:stCxn id="153" idx="2"/>
            <a:endCxn id="166" idx="0"/>
          </p:cNvCxnSpPr>
          <p:nvPr/>
        </p:nvCxnSpPr>
        <p:spPr>
          <a:xfrm rot="16200000" flipH="1">
            <a:off x="4381989" y="2107756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638800" y="21844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Design Library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5506002" y="2397319"/>
            <a:ext cx="381000" cy="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3561804" y="2862140"/>
            <a:ext cx="1936376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5492931" y="3006920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631180" y="28321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Error Analysis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>
            <a:off x="4381010" y="2717357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3429000" y="3479846"/>
            <a:ext cx="2286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Architecture Generation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112520" y="343412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Representation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3116580" y="3639866"/>
            <a:ext cx="3048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rot="16200000" flipH="1">
            <a:off x="4381010" y="3326956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2956560" y="4089446"/>
            <a:ext cx="3148146" cy="296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Collecting Scheduling Information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 rot="16200000" flipH="1">
            <a:off x="4374370" y="3936556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16200000" flipH="1">
            <a:off x="4373390" y="4546156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2476500" y="4714286"/>
            <a:ext cx="4114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Resource Trimming for Hardware Optimization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158384" y="5342116"/>
            <a:ext cx="121023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656746" y="5341402"/>
            <a:ext cx="13716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1" name="Picture 200" descr="Modelsi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30" y="5400513"/>
            <a:ext cx="990599" cy="2285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2" name="Picture 201" descr="IS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714" y="5384846"/>
            <a:ext cx="685799" cy="228600"/>
          </a:xfrm>
          <a:prstGeom prst="rect">
            <a:avLst/>
          </a:prstGeom>
        </p:spPr>
      </p:pic>
      <p:cxnSp>
        <p:nvCxnSpPr>
          <p:cNvPr id="203" name="Straight Arrow Connector 202"/>
          <p:cNvCxnSpPr/>
          <p:nvPr/>
        </p:nvCxnSpPr>
        <p:spPr>
          <a:xfrm rot="16200000" flipH="1">
            <a:off x="3607528" y="5172848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rot="16200000" flipH="1">
            <a:off x="5182090" y="5181395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17800" y="589260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Area, Latency and Throughput Results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419600" y="5884776"/>
            <a:ext cx="181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 rot="16200000" flipH="1">
            <a:off x="3607528" y="5807372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rot="16200000" flipH="1">
            <a:off x="5181110" y="5815919"/>
            <a:ext cx="304800" cy="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3657600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00825" y="4876800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9800" y="3471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General Purpose Architecture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46730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Application Specific Architecture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GUSTO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Design Flow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363055" y="2514600"/>
            <a:ext cx="1936376" cy="5504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 Analysis</a:t>
            </a: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905855" y="2803735"/>
            <a:ext cx="4572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-76200" y="2600490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419600" y="5128592"/>
            <a:ext cx="381000" cy="9869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181600" y="5181600"/>
            <a:ext cx="304800" cy="1850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269705" y="5241133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357810" y="5301343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462590" y="5364961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181600" y="5867400"/>
            <a:ext cx="304800" cy="1850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5926933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386390" y="5987143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514972" y="6041237"/>
            <a:ext cx="304800" cy="1850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74571" y="5133972"/>
            <a:ext cx="381000" cy="9869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267200" y="5105400"/>
            <a:ext cx="2286000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4800600" y="5305908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00600" y="5960267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5562600" y="5943600"/>
            <a:ext cx="5095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5400000">
            <a:off x="5334000" y="5710238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5562600" y="5253191"/>
            <a:ext cx="5095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4191000" y="6271592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Processing Element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162800" y="26670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705600" y="2362200"/>
            <a:ext cx="2133600" cy="2743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858000" y="3276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6858000" y="3962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7239000" y="45720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8001000" y="26670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8305800" y="3276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8305800" y="3962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8001000" y="45720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3886200" y="3124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3886200" y="37338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4800600" y="3124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4800600" y="37338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PE</a:t>
            </a:r>
            <a:endParaRPr lang="en-US" sz="100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3657600" y="2819400"/>
            <a:ext cx="1828800" cy="1371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cxnSp>
        <p:nvCxnSpPr>
          <p:cNvPr id="129" name="Straight Arrow Connector 128"/>
          <p:cNvCxnSpPr>
            <a:stCxn id="123" idx="3"/>
            <a:endCxn id="125" idx="1"/>
          </p:cNvCxnSpPr>
          <p:nvPr/>
        </p:nvCxnSpPr>
        <p:spPr>
          <a:xfrm>
            <a:off x="4267200" y="39243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267200" y="3320145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1" idx="2"/>
            <a:endCxn id="123" idx="0"/>
          </p:cNvCxnSpPr>
          <p:nvPr/>
        </p:nvCxnSpPr>
        <p:spPr>
          <a:xfrm rot="5400000">
            <a:off x="3962400" y="36195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4870561" y="3618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267200" y="35052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267200" y="35052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657600" y="2819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Software Defined Radio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Straight Arrow Connector 139"/>
          <p:cNvCxnSpPr>
            <a:stCxn id="110" idx="3"/>
            <a:endCxn id="114" idx="1"/>
          </p:cNvCxnSpPr>
          <p:nvPr/>
        </p:nvCxnSpPr>
        <p:spPr>
          <a:xfrm>
            <a:off x="7239000" y="34671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07" idx="2"/>
          </p:cNvCxnSpPr>
          <p:nvPr/>
        </p:nvCxnSpPr>
        <p:spPr>
          <a:xfrm rot="5400000" flipH="1" flipV="1">
            <a:off x="7181850" y="3105150"/>
            <a:ext cx="228600" cy="11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0" idx="3"/>
          </p:cNvCxnSpPr>
          <p:nvPr/>
        </p:nvCxnSpPr>
        <p:spPr>
          <a:xfrm flipV="1">
            <a:off x="7239000" y="3048000"/>
            <a:ext cx="76200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0" idx="3"/>
          </p:cNvCxnSpPr>
          <p:nvPr/>
        </p:nvCxnSpPr>
        <p:spPr>
          <a:xfrm>
            <a:off x="7239000" y="3467100"/>
            <a:ext cx="1066800" cy="495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6200000" flipH="1">
            <a:off x="7162800" y="3733800"/>
            <a:ext cx="914400" cy="762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12" idx="0"/>
          </p:cNvCxnSpPr>
          <p:nvPr/>
        </p:nvCxnSpPr>
        <p:spPr>
          <a:xfrm rot="16200000" flipH="1">
            <a:off x="6877050" y="4019550"/>
            <a:ext cx="914400" cy="1905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10" idx="2"/>
            <a:endCxn id="111" idx="0"/>
          </p:cNvCxnSpPr>
          <p:nvPr/>
        </p:nvCxnSpPr>
        <p:spPr>
          <a:xfrm rot="5400000">
            <a:off x="6896100" y="3810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07" idx="3"/>
            <a:endCxn id="113" idx="1"/>
          </p:cNvCxnSpPr>
          <p:nvPr/>
        </p:nvCxnSpPr>
        <p:spPr>
          <a:xfrm>
            <a:off x="7543800" y="28575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7543800" y="30480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H="1">
            <a:off x="7467600" y="3124200"/>
            <a:ext cx="914400" cy="762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16200000" flipH="1">
            <a:off x="7010400" y="3581400"/>
            <a:ext cx="1524000" cy="457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endCxn id="112" idx="0"/>
          </p:cNvCxnSpPr>
          <p:nvPr/>
        </p:nvCxnSpPr>
        <p:spPr>
          <a:xfrm rot="5400000">
            <a:off x="6724650" y="3752850"/>
            <a:ext cx="1524000" cy="11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5400000">
            <a:off x="6838950" y="3448050"/>
            <a:ext cx="914400" cy="11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14" idx="0"/>
            <a:endCxn id="113" idx="2"/>
          </p:cNvCxnSpPr>
          <p:nvPr/>
        </p:nvCxnSpPr>
        <p:spPr>
          <a:xfrm rot="16200000" flipV="1">
            <a:off x="8229600" y="3009900"/>
            <a:ext cx="228600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rot="16200000" flipV="1">
            <a:off x="7696200" y="3352800"/>
            <a:ext cx="914400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16" idx="0"/>
          </p:cNvCxnSpPr>
          <p:nvPr/>
        </p:nvCxnSpPr>
        <p:spPr>
          <a:xfrm rot="16200000" flipV="1">
            <a:off x="7334250" y="3714750"/>
            <a:ext cx="1524000" cy="1905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5400000" flipH="1" flipV="1">
            <a:off x="7048500" y="3390900"/>
            <a:ext cx="15240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11" idx="3"/>
          </p:cNvCxnSpPr>
          <p:nvPr/>
        </p:nvCxnSpPr>
        <p:spPr>
          <a:xfrm flipV="1">
            <a:off x="7239000" y="3048000"/>
            <a:ext cx="990600" cy="11049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239000" y="3048000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1" idx="3"/>
          </p:cNvCxnSpPr>
          <p:nvPr/>
        </p:nvCxnSpPr>
        <p:spPr>
          <a:xfrm flipV="1">
            <a:off x="7239000" y="3659188"/>
            <a:ext cx="1066800" cy="4937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endCxn id="114" idx="2"/>
          </p:cNvCxnSpPr>
          <p:nvPr/>
        </p:nvCxnSpPr>
        <p:spPr>
          <a:xfrm flipV="1">
            <a:off x="7391400" y="3657600"/>
            <a:ext cx="1104900" cy="914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16" idx="0"/>
          </p:cNvCxnSpPr>
          <p:nvPr/>
        </p:nvCxnSpPr>
        <p:spPr>
          <a:xfrm rot="5400000" flipH="1" flipV="1">
            <a:off x="7791450" y="4057650"/>
            <a:ext cx="914400" cy="11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15" idx="0"/>
            <a:endCxn id="114" idx="2"/>
          </p:cNvCxnSpPr>
          <p:nvPr/>
        </p:nvCxnSpPr>
        <p:spPr>
          <a:xfrm rot="5400000" flipH="1" flipV="1">
            <a:off x="8343900" y="3810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11" idx="3"/>
            <a:endCxn id="115" idx="1"/>
          </p:cNvCxnSpPr>
          <p:nvPr/>
        </p:nvCxnSpPr>
        <p:spPr>
          <a:xfrm>
            <a:off x="7239000" y="41529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112" idx="0"/>
            <a:endCxn id="115" idx="1"/>
          </p:cNvCxnSpPr>
          <p:nvPr/>
        </p:nvCxnSpPr>
        <p:spPr>
          <a:xfrm rot="5400000" flipH="1" flipV="1">
            <a:off x="7658100" y="3924300"/>
            <a:ext cx="419100" cy="876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16" idx="0"/>
          </p:cNvCxnSpPr>
          <p:nvPr/>
        </p:nvCxnSpPr>
        <p:spPr>
          <a:xfrm rot="5400000" flipH="1" flipV="1">
            <a:off x="8229600" y="4305300"/>
            <a:ext cx="228600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12" idx="3"/>
            <a:endCxn id="116" idx="1"/>
          </p:cNvCxnSpPr>
          <p:nvPr/>
        </p:nvCxnSpPr>
        <p:spPr>
          <a:xfrm>
            <a:off x="7620000" y="47625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111" idx="3"/>
            <a:endCxn id="116" idx="1"/>
          </p:cNvCxnSpPr>
          <p:nvPr/>
        </p:nvCxnSpPr>
        <p:spPr>
          <a:xfrm>
            <a:off x="7239000" y="415290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111" idx="2"/>
            <a:endCxn id="112" idx="0"/>
          </p:cNvCxnSpPr>
          <p:nvPr/>
        </p:nvCxnSpPr>
        <p:spPr>
          <a:xfrm rot="16200000" flipH="1">
            <a:off x="7124700" y="4267200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6858000" y="2362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Software Defined Radio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276600" y="990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GUSTO provides options to divide the given algorithm into smaller processing elements which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in area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highly optimized for throughput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715000" y="30480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6200000" flipH="1">
            <a:off x="3962400" y="41148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rot="5400000">
            <a:off x="1638644" y="3771556"/>
            <a:ext cx="1447801" cy="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7239000" y="6557962"/>
            <a:ext cx="1905000" cy="300038"/>
          </a:xfrm>
        </p:spPr>
        <p:txBody>
          <a:bodyPr/>
          <a:lstStyle/>
          <a:p>
            <a:fld id="{780FD9FC-8848-40F2-A50D-CFB3383E6DF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expres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express">
      <a:majorFont>
        <a:latin typeface="Lucida Sans Unicode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expres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res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res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res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res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res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17444</TotalTime>
  <Words>1715</Words>
  <Application>Microsoft PowerPoint</Application>
  <PresentationFormat>On-screen Show (4:3)</PresentationFormat>
  <Paragraphs>550</Paragraphs>
  <Slides>30</Slides>
  <Notes>30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Theme1</vt:lpstr>
      <vt:lpstr>Equation</vt:lpstr>
      <vt:lpstr>Architectural Optimization of  Decomposition Algorithms  for Wireless Communication Systems</vt:lpstr>
      <vt:lpstr>Motivation</vt:lpstr>
      <vt:lpstr>Motivation</vt:lpstr>
      <vt:lpstr>Computing Platforms</vt:lpstr>
      <vt:lpstr>Major Contributions</vt:lpstr>
      <vt:lpstr>GUSTO  General architecture design Utility and Synthesis Tool for Optimization </vt:lpstr>
      <vt:lpstr>Outline</vt:lpstr>
      <vt:lpstr>GUSTO  Design Flow</vt:lpstr>
      <vt:lpstr>GUSTO  Design Flow</vt:lpstr>
      <vt:lpstr>GUSTO  Design Flow</vt:lpstr>
      <vt:lpstr>GUSTO  Design Flow</vt:lpstr>
      <vt:lpstr>GUSTO  Design Flow</vt:lpstr>
      <vt:lpstr>GUSTO  Design Flow</vt:lpstr>
      <vt:lpstr>GUSTO  Design Flow</vt:lpstr>
      <vt:lpstr>GUSTO Trimming Feature</vt:lpstr>
      <vt:lpstr>GUSTO Trimming Feature</vt:lpstr>
      <vt:lpstr>Outline</vt:lpstr>
      <vt:lpstr>Matrix Decompositions QR, LU and Cholesky</vt:lpstr>
      <vt:lpstr>Matrix Inversion</vt:lpstr>
      <vt:lpstr>Outline</vt:lpstr>
      <vt:lpstr>Results Inflection Point Analysis: Sequential</vt:lpstr>
      <vt:lpstr>Results Inflection Point Analysis: Parallel </vt:lpstr>
      <vt:lpstr>Results  Finding the Optimal Hardware : Decomposition Methods</vt:lpstr>
      <vt:lpstr>Results  Finding the Optimal Hardware: Decomposition Methods</vt:lpstr>
      <vt:lpstr>Results Finding the Optimal Hardware: Matrix Inversion (using QR)</vt:lpstr>
      <vt:lpstr>Results Architectural Design Alternatives</vt:lpstr>
      <vt:lpstr>Results Comparison with Previously Published Work: AWC</vt:lpstr>
      <vt:lpstr>Outline</vt:lpstr>
      <vt:lpstr>GUSTO  General architecture design Utility and Synthesis Tool for Optimization </vt:lpstr>
      <vt:lpstr>Thank You</vt:lpstr>
    </vt:vector>
  </TitlesOfParts>
  <Company>Nu Horizons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Authorized User</dc:creator>
  <cp:lastModifiedBy>Ryan Kastner</cp:lastModifiedBy>
  <cp:revision>1020</cp:revision>
  <cp:lastPrinted>1601-01-01T00:00:00Z</cp:lastPrinted>
  <dcterms:created xsi:type="dcterms:W3CDTF">2009-04-07T18:00:57Z</dcterms:created>
  <dcterms:modified xsi:type="dcterms:W3CDTF">2009-04-07T19:49:33Z</dcterms:modified>
</cp:coreProperties>
</file>